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67" r:id="rId5"/>
    <p:sldId id="258" r:id="rId6"/>
    <p:sldId id="262" r:id="rId7"/>
    <p:sldId id="263" r:id="rId8"/>
    <p:sldId id="264" r:id="rId9"/>
    <p:sldId id="265" r:id="rId10"/>
    <p:sldId id="266" r:id="rId11"/>
    <p:sldId id="269" r:id="rId12"/>
    <p:sldId id="270" r:id="rId13"/>
    <p:sldId id="268" r:id="rId14"/>
    <p:sldId id="272" r:id="rId15"/>
    <p:sldId id="273" r:id="rId16"/>
    <p:sldId id="27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32EFE3-B48C-DB8D-4423-55A4479E3D7D}" v="1" dt="2024-04-09T18:29:14.9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4" d="100"/>
          <a:sy n="44" d="100"/>
        </p:scale>
        <p:origin x="8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E04BC-0EB7-4B30-A453-18EBD54512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1CAE65-5C96-4282-AA94-2D6F6139C8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FB5630-93F2-4EF6-A820-06DA26905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AF8FFC-8654-4BDB-BF4E-6842CCEF7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07D1D-A9D7-4712-A646-C6E3CEC4C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87BDE-0626-4A00-8703-ACAAB6694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D28BE-0B5E-42AA-9D14-E201C51FBA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FB4B7-234D-4D85-AF3D-EBFC5A687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740DE3-29A0-44D5-976E-F659ED786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A3B1DE-67DA-4AE9-B45A-E549BAA91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803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03456-452C-4D6C-9CBC-9B5FEBCDB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204A64-3ED8-4CFD-B558-DFFBBA3D4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F7BCB2-7272-485C-8C2F-4CAEF8746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9AC7A-DC94-49E4-96EE-B5AEBB37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0B6A8-26E2-48B7-8546-234AE25D6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173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01668-E5BF-456F-9DA7-BBF72573D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23E85-88B1-4817-966B-5D417003AD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4EFA7-3CAD-4465-9C46-1D8BA62BD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581B68-2EB9-47C5-82EB-35DCD7C6C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BFD631-017C-4661-9DD0-483136BEB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C908E7-9667-4094-B4DE-C6406B772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967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1E223-00CA-49AE-A472-189BC0A92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980B6C-2E15-40CC-B955-8B89F5947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DCBE0A-72BC-4E81-8A58-F309915DBB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DBAAC0-6B32-4B1E-AE4A-0F62942F85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B6DE31-5555-4960-B194-280E83DE18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C03746-4C86-4E2A-B984-625A500F3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67BEB4-D3D7-4C4C-A5C0-F56C9052B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E0C192-F4DC-4231-8FC3-F45B73379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356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5136A-B0B0-4118-95E5-0CA08FFFB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D48393-6ADF-438C-BB24-45CBF074C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A31793-4CAA-47F2-BECE-265390F76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B47571-0010-4A68-AEAE-6B4E3AD03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24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D3DC06-D508-4411-AA7F-DC8C55323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0A4899-A97C-46B2-82F6-7861A389F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F71133-1F03-40BD-949A-D12EFDAD6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056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420CF-2957-4356-992A-3633537A5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514254-8C54-4F31-B61E-2668899A38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0545D6-4723-443B-800B-B7609E16DE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818EBC-992B-404D-AD86-25D1A4ACC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31D8FA-990A-4467-BCD8-66CD89E63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7BB745-3F42-4480-AB4D-0E2644505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467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1B3A6-853D-4F06-B944-2366EB5F4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A4DB85-F545-4AF0-B169-4224248D66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656AC2-D9D4-4BB2-83AC-03A474D2BE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B95B54-523A-4BFB-B36C-96926D850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770FDB-CC0B-4811-B4DB-63DE35FD3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5790C-2C3A-4F9D-8F32-6EA1DAD45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55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A40A2-AC79-4DD5-A204-4F27F2680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828340-628B-4178-98B6-B25C44216B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27863D-84B9-485A-AE63-9C49D3088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8110F-6A00-44BF-9023-85E163272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5090CB-8F45-4AAE-8DFF-E1B33B7F3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2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CA86A8-0D55-404C-A966-D7FEE8C7D6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456DBF-DD2C-4F0B-B789-86138A76DC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4EF362-0C77-41D7-B092-32342CC5F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9AE403-A2D1-4D26-96F5-68FFE635D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BBA90-F89A-43AF-A5AD-FA585767A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29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F960E1-A716-4CD9-B369-5D48F06B5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B08622-7446-4788-998D-0A2E816BAE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D5292-0B0A-4EE6-9812-707C1AA240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D86B0-8DC6-44A5-9145-D99B196982A8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50811C-D3AE-4972-B909-8520DD4995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F187A-4717-418C-A10A-6A28EB003F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A04B1-D141-46F0-B2DA-41F903948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592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00B8D-04E4-49F0-B876-9AED0AFBCC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7030A0"/>
                </a:solidFill>
              </a:rPr>
              <a:t>Celebrating diversity and Inclusion.</a:t>
            </a:r>
            <a:br>
              <a:rPr lang="en-GB" dirty="0">
                <a:solidFill>
                  <a:srgbClr val="7030A0"/>
                </a:solidFill>
              </a:rPr>
            </a:br>
            <a:r>
              <a:rPr lang="en-GB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C4360A-FEE1-463D-A99E-9B959EF62C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46664"/>
            <a:ext cx="9144000" cy="1655762"/>
          </a:xfrm>
        </p:spPr>
        <p:txBody>
          <a:bodyPr>
            <a:normAutofit/>
          </a:bodyPr>
          <a:lstStyle/>
          <a:p>
            <a:endParaRPr lang="en-GB" sz="20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sz="20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57B8E9-AC73-4DBB-8A96-0D8BC366B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461" y="4342475"/>
            <a:ext cx="3246783" cy="251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830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34D1C-704B-432A-BED5-E22F1A6920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Who am I? </a:t>
            </a:r>
          </a:p>
        </p:txBody>
      </p:sp>
      <p:sp>
        <p:nvSpPr>
          <p:cNvPr id="4" name="Flowchart: Sequential Access Storage 3">
            <a:extLst>
              <a:ext uri="{FF2B5EF4-FFF2-40B4-BE49-F238E27FC236}">
                <a16:creationId xmlns:a16="http://schemas.microsoft.com/office/drawing/2014/main" id="{DF6E369F-6F76-466C-A630-317D1880F048}"/>
              </a:ext>
            </a:extLst>
          </p:cNvPr>
          <p:cNvSpPr/>
          <p:nvPr/>
        </p:nvSpPr>
        <p:spPr>
          <a:xfrm>
            <a:off x="4691269" y="480703"/>
            <a:ext cx="2093843" cy="1961322"/>
          </a:xfrm>
          <a:prstGeom prst="flowChartMagnetic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Where was I born?</a:t>
            </a:r>
          </a:p>
        </p:txBody>
      </p:sp>
      <p:sp>
        <p:nvSpPr>
          <p:cNvPr id="5" name="Flowchart: Sequential Access Storage 4">
            <a:extLst>
              <a:ext uri="{FF2B5EF4-FFF2-40B4-BE49-F238E27FC236}">
                <a16:creationId xmlns:a16="http://schemas.microsoft.com/office/drawing/2014/main" id="{8F169FD5-3513-4230-9B41-3486062AB987}"/>
              </a:ext>
            </a:extLst>
          </p:cNvPr>
          <p:cNvSpPr/>
          <p:nvPr/>
        </p:nvSpPr>
        <p:spPr>
          <a:xfrm>
            <a:off x="304797" y="3148395"/>
            <a:ext cx="2093843" cy="1961322"/>
          </a:xfrm>
          <a:prstGeom prst="flowChartMagnetic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How did I end up in the UK?</a:t>
            </a:r>
          </a:p>
        </p:txBody>
      </p:sp>
      <p:sp>
        <p:nvSpPr>
          <p:cNvPr id="6" name="Flowchart: Sequential Access Storage 5">
            <a:extLst>
              <a:ext uri="{FF2B5EF4-FFF2-40B4-BE49-F238E27FC236}">
                <a16:creationId xmlns:a16="http://schemas.microsoft.com/office/drawing/2014/main" id="{3A511944-A539-4E93-A319-0239ACED0FBF}"/>
              </a:ext>
            </a:extLst>
          </p:cNvPr>
          <p:cNvSpPr/>
          <p:nvPr/>
        </p:nvSpPr>
        <p:spPr>
          <a:xfrm>
            <a:off x="2849215" y="4616520"/>
            <a:ext cx="2093843" cy="1961322"/>
          </a:xfrm>
          <a:prstGeom prst="flowChartMagnetic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Is Africa a country? </a:t>
            </a:r>
          </a:p>
        </p:txBody>
      </p:sp>
      <p:sp>
        <p:nvSpPr>
          <p:cNvPr id="7" name="Flowchart: Sequential Access Storage 6">
            <a:extLst>
              <a:ext uri="{FF2B5EF4-FFF2-40B4-BE49-F238E27FC236}">
                <a16:creationId xmlns:a16="http://schemas.microsoft.com/office/drawing/2014/main" id="{538C9792-1F2E-4122-9CCA-66C9EF9CB9A6}"/>
              </a:ext>
            </a:extLst>
          </p:cNvPr>
          <p:cNvSpPr/>
          <p:nvPr/>
        </p:nvSpPr>
        <p:spPr>
          <a:xfrm>
            <a:off x="9216893" y="3774315"/>
            <a:ext cx="2093843" cy="1961322"/>
          </a:xfrm>
          <a:prstGeom prst="flowChartMagnetic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When did I become a teacher?</a:t>
            </a:r>
          </a:p>
        </p:txBody>
      </p:sp>
      <p:sp>
        <p:nvSpPr>
          <p:cNvPr id="8" name="Flowchart: Sequential Access Storage 7">
            <a:extLst>
              <a:ext uri="{FF2B5EF4-FFF2-40B4-BE49-F238E27FC236}">
                <a16:creationId xmlns:a16="http://schemas.microsoft.com/office/drawing/2014/main" id="{A07FEFD4-C183-4656-AEEF-19179A9F266D}"/>
              </a:ext>
            </a:extLst>
          </p:cNvPr>
          <p:cNvSpPr/>
          <p:nvPr/>
        </p:nvSpPr>
        <p:spPr>
          <a:xfrm>
            <a:off x="9024732" y="507207"/>
            <a:ext cx="2093843" cy="1961322"/>
          </a:xfrm>
          <a:prstGeom prst="flowChartMagnetic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Where did I go to school? </a:t>
            </a:r>
          </a:p>
        </p:txBody>
      </p:sp>
      <p:sp>
        <p:nvSpPr>
          <p:cNvPr id="10" name="Flowchart: Sequential Access Storage 9">
            <a:extLst>
              <a:ext uri="{FF2B5EF4-FFF2-40B4-BE49-F238E27FC236}">
                <a16:creationId xmlns:a16="http://schemas.microsoft.com/office/drawing/2014/main" id="{CC34F853-F8FD-4E5E-9D44-03E3C9B47F83}"/>
              </a:ext>
            </a:extLst>
          </p:cNvPr>
          <p:cNvSpPr/>
          <p:nvPr/>
        </p:nvSpPr>
        <p:spPr>
          <a:xfrm>
            <a:off x="5817707" y="4356340"/>
            <a:ext cx="2093843" cy="1961322"/>
          </a:xfrm>
          <a:prstGeom prst="flowChartMagnetic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Why is my skin colour darker?</a:t>
            </a:r>
          </a:p>
        </p:txBody>
      </p:sp>
      <p:sp>
        <p:nvSpPr>
          <p:cNvPr id="11" name="Flowchart: Sequential Access Storage 10">
            <a:extLst>
              <a:ext uri="{FF2B5EF4-FFF2-40B4-BE49-F238E27FC236}">
                <a16:creationId xmlns:a16="http://schemas.microsoft.com/office/drawing/2014/main" id="{F3A72AE1-8D9B-4E80-99D4-0BC841502D18}"/>
              </a:ext>
            </a:extLst>
          </p:cNvPr>
          <p:cNvSpPr/>
          <p:nvPr/>
        </p:nvSpPr>
        <p:spPr>
          <a:xfrm>
            <a:off x="808383" y="689113"/>
            <a:ext cx="2093843" cy="1961322"/>
          </a:xfrm>
          <a:prstGeom prst="flowChartMagnetic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Do I speak a different language?</a:t>
            </a:r>
          </a:p>
        </p:txBody>
      </p:sp>
    </p:spTree>
    <p:extLst>
      <p:ext uri="{BB962C8B-B14F-4D97-AF65-F5344CB8AC3E}">
        <p14:creationId xmlns:p14="http://schemas.microsoft.com/office/powerpoint/2010/main" val="2326404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7324E-CB81-4469-AEA9-C9C069EA61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555436-C460-47FE-812C-349CBF2FFE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B9A356-C91B-4B48-BB7B-5EFD83AD9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30" y="912812"/>
            <a:ext cx="5086350" cy="468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904915B-DCAC-4979-90FF-AFA70CAAF9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944" y="286138"/>
            <a:ext cx="4823791" cy="657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807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17235-6807-436C-90D9-4AB19F119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E73560-537B-410A-9E3D-5766432458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6C6E4D4-A206-44F3-B5FA-CEAE3388ECF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63" y="250825"/>
            <a:ext cx="4829608" cy="649801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5CAC3D-B251-4A30-A567-BAD1884728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BF8597-B404-479E-91C2-181B4A5D670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2644B9-2E20-40BA-B8F3-C5AEB6D76B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928" y="245143"/>
            <a:ext cx="4508274" cy="45198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0CC6B74-2FA4-4BDC-AAFF-F30A74B7BB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436451" y="3969194"/>
            <a:ext cx="2393516" cy="3149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889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6A21E-458B-4E38-8F28-CA1D82ADE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marshall_nyasha_munetsi on X: &quot;Today the Marshall Munetsi Foundation  assisted 30 more underprivileged children with school fees at my former school  Donnybrook Primary,21 girls and 9 boys, Education opens doors and it gives">
            <a:extLst>
              <a:ext uri="{FF2B5EF4-FFF2-40B4-BE49-F238E27FC236}">
                <a16:creationId xmlns:a16="http://schemas.microsoft.com/office/drawing/2014/main" id="{409E46A6-EC9D-4FDB-8027-18479E1A2138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52" y="34625"/>
            <a:ext cx="5491692" cy="4118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bvuku... - Mabvuku High School Old Students Association">
            <a:extLst>
              <a:ext uri="{FF2B5EF4-FFF2-40B4-BE49-F238E27FC236}">
                <a16:creationId xmlns:a16="http://schemas.microsoft.com/office/drawing/2014/main" id="{EC5A13CF-2804-4EA4-A634-3E24BE53CD1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557" y="61085"/>
            <a:ext cx="5011772" cy="501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bvuku high school... - Mabvuku high school students | Facebook">
            <a:extLst>
              <a:ext uri="{FF2B5EF4-FFF2-40B4-BE49-F238E27FC236}">
                <a16:creationId xmlns:a16="http://schemas.microsoft.com/office/drawing/2014/main" id="{86574779-CE62-448C-B9C4-1645D00E7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459" y="3578864"/>
            <a:ext cx="2799487" cy="2914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41C472-2543-4F52-8876-6E86876419A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75792" y="3429000"/>
            <a:ext cx="4532244" cy="3745862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65ABCB4-0D88-49D0-B724-EDCC9851730D}"/>
              </a:ext>
            </a:extLst>
          </p:cNvPr>
          <p:cNvCxnSpPr/>
          <p:nvPr/>
        </p:nvCxnSpPr>
        <p:spPr>
          <a:xfrm>
            <a:off x="6546574" y="5499652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row: Down 8">
            <a:extLst>
              <a:ext uri="{FF2B5EF4-FFF2-40B4-BE49-F238E27FC236}">
                <a16:creationId xmlns:a16="http://schemas.microsoft.com/office/drawing/2014/main" id="{0BE17A58-7163-4D75-B6FE-49765737AC37}"/>
              </a:ext>
            </a:extLst>
          </p:cNvPr>
          <p:cNvSpPr/>
          <p:nvPr/>
        </p:nvSpPr>
        <p:spPr>
          <a:xfrm rot="5400000">
            <a:off x="6656733" y="5397640"/>
            <a:ext cx="758684" cy="15364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573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C50AD-15E2-4C0F-A6C8-5563F7AE1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Walking tour around the University of Zimbabwe - YouTube">
            <a:extLst>
              <a:ext uri="{FF2B5EF4-FFF2-40B4-BE49-F238E27FC236}">
                <a16:creationId xmlns:a16="http://schemas.microsoft.com/office/drawing/2014/main" id="{5377CB4D-D3A1-4D5D-9F16-2E3E6E4C11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359" y="300847"/>
            <a:ext cx="5379156" cy="302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loud 3">
            <a:extLst>
              <a:ext uri="{FF2B5EF4-FFF2-40B4-BE49-F238E27FC236}">
                <a16:creationId xmlns:a16="http://schemas.microsoft.com/office/drawing/2014/main" id="{E8642485-1028-4006-9176-7C6CCA79F55A}"/>
              </a:ext>
            </a:extLst>
          </p:cNvPr>
          <p:cNvSpPr/>
          <p:nvPr/>
        </p:nvSpPr>
        <p:spPr>
          <a:xfrm>
            <a:off x="8476789" y="208810"/>
            <a:ext cx="2877011" cy="145461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/>
              <a:t>Southerton</a:t>
            </a:r>
            <a:r>
              <a:rPr lang="en-GB" sz="2400" dirty="0"/>
              <a:t> Primary </a:t>
            </a:r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138E9CD9-632A-448A-9B5D-9048A95EF0D6}"/>
              </a:ext>
            </a:extLst>
          </p:cNvPr>
          <p:cNvSpPr/>
          <p:nvPr/>
        </p:nvSpPr>
        <p:spPr>
          <a:xfrm>
            <a:off x="238540" y="1832241"/>
            <a:ext cx="2756820" cy="149438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/>
              <a:t>Batanai</a:t>
            </a:r>
            <a:r>
              <a:rPr lang="en-GB" sz="2800" dirty="0"/>
              <a:t> Primary </a:t>
            </a:r>
          </a:p>
        </p:txBody>
      </p:sp>
      <p:sp>
        <p:nvSpPr>
          <p:cNvPr id="7" name="Cloud 6">
            <a:extLst>
              <a:ext uri="{FF2B5EF4-FFF2-40B4-BE49-F238E27FC236}">
                <a16:creationId xmlns:a16="http://schemas.microsoft.com/office/drawing/2014/main" id="{8EEE5DEA-8293-43E1-974D-9A353F41770A}"/>
              </a:ext>
            </a:extLst>
          </p:cNvPr>
          <p:cNvSpPr/>
          <p:nvPr/>
        </p:nvSpPr>
        <p:spPr>
          <a:xfrm>
            <a:off x="118348" y="108819"/>
            <a:ext cx="2877011" cy="155460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/>
              <a:t>Gweshe</a:t>
            </a:r>
            <a:r>
              <a:rPr lang="en-GB" sz="2400" dirty="0"/>
              <a:t> Primary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62C307-4BF7-4545-BDE7-5B54581316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4515" y="1946994"/>
            <a:ext cx="3435213" cy="2964011"/>
          </a:xfrm>
          <a:prstGeom prst="rect">
            <a:avLst/>
          </a:prstGeom>
        </p:spPr>
      </p:pic>
      <p:sp>
        <p:nvSpPr>
          <p:cNvPr id="10" name="Cloud 9">
            <a:extLst>
              <a:ext uri="{FF2B5EF4-FFF2-40B4-BE49-F238E27FC236}">
                <a16:creationId xmlns:a16="http://schemas.microsoft.com/office/drawing/2014/main" id="{C092F88B-0B61-45B5-9EF4-CFE1D6EF48CC}"/>
              </a:ext>
            </a:extLst>
          </p:cNvPr>
          <p:cNvSpPr/>
          <p:nvPr/>
        </p:nvSpPr>
        <p:spPr>
          <a:xfrm>
            <a:off x="6384647" y="3820091"/>
            <a:ext cx="2554357" cy="1580170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Project Planning and management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3A5AE3C-79AC-4C8F-8C66-B3525C6493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93" y="3738877"/>
            <a:ext cx="3672371" cy="203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011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6199B-05EF-4E21-93B3-2CCDDE472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6783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Helping other people -(charity that supports children in </a:t>
            </a:r>
            <a:r>
              <a:rPr lang="en-GB" dirty="0" err="1"/>
              <a:t>Zim</a:t>
            </a:r>
            <a:r>
              <a:rPr lang="en-GB" dirty="0"/>
              <a:t> and overseas - my daughter calls it World Remit charity)</a:t>
            </a:r>
          </a:p>
          <a:p>
            <a:r>
              <a:rPr lang="en-GB" dirty="0"/>
              <a:t>Travelling </a:t>
            </a:r>
          </a:p>
          <a:p>
            <a:r>
              <a:rPr lang="en-GB" dirty="0"/>
              <a:t>Walking – any sport</a:t>
            </a:r>
          </a:p>
          <a:p>
            <a:r>
              <a:rPr lang="en-GB" dirty="0"/>
              <a:t>Cooking </a:t>
            </a:r>
          </a:p>
          <a:p>
            <a:r>
              <a:rPr lang="en-GB" dirty="0"/>
              <a:t>Fashion and Sewing </a:t>
            </a:r>
          </a:p>
          <a:p>
            <a:r>
              <a:rPr lang="en-GB" dirty="0"/>
              <a:t>Cleaning</a:t>
            </a:r>
          </a:p>
          <a:p>
            <a:r>
              <a:rPr lang="en-GB" dirty="0"/>
              <a:t>Music and dance </a:t>
            </a:r>
          </a:p>
          <a:p>
            <a:r>
              <a:rPr lang="en-GB" dirty="0"/>
              <a:t>Gardening</a:t>
            </a:r>
          </a:p>
          <a:p>
            <a:r>
              <a:rPr lang="en-GB" dirty="0"/>
              <a:t>Meeting up with friends</a:t>
            </a:r>
          </a:p>
        </p:txBody>
      </p:sp>
      <p:sp>
        <p:nvSpPr>
          <p:cNvPr id="4" name="Double Wave 3">
            <a:extLst>
              <a:ext uri="{FF2B5EF4-FFF2-40B4-BE49-F238E27FC236}">
                <a16:creationId xmlns:a16="http://schemas.microsoft.com/office/drawing/2014/main" id="{F16E4412-C5CD-4A2A-A1A5-66BFC5B97CEC}"/>
              </a:ext>
            </a:extLst>
          </p:cNvPr>
          <p:cNvSpPr/>
          <p:nvPr/>
        </p:nvSpPr>
        <p:spPr>
          <a:xfrm>
            <a:off x="1885122" y="249030"/>
            <a:ext cx="5777948" cy="1179443"/>
          </a:xfrm>
          <a:prstGeom prst="doubleWav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/>
              <a:t>Things I like doing…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05805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B1030-FE56-4BD4-932D-761EF3D215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Going to the dentist ( but still go anyway)</a:t>
            </a:r>
          </a:p>
          <a:p>
            <a:r>
              <a:rPr lang="en-GB" dirty="0"/>
              <a:t>Rudeness</a:t>
            </a:r>
          </a:p>
          <a:p>
            <a:r>
              <a:rPr lang="en-GB" dirty="0"/>
              <a:t>Chewing</a:t>
            </a:r>
          </a:p>
          <a:p>
            <a:r>
              <a:rPr lang="en-GB" dirty="0"/>
              <a:t>Waiting (when picking up my son)</a:t>
            </a:r>
          </a:p>
          <a:p>
            <a:r>
              <a:rPr lang="en-GB" dirty="0"/>
              <a:t>Queuing at the airport</a:t>
            </a:r>
          </a:p>
          <a:p>
            <a:r>
              <a:rPr lang="en-GB" dirty="0"/>
              <a:t>Getting up too early  </a:t>
            </a:r>
          </a:p>
          <a:p>
            <a:endParaRPr lang="en-GB" dirty="0"/>
          </a:p>
        </p:txBody>
      </p:sp>
      <p:sp>
        <p:nvSpPr>
          <p:cNvPr id="4" name="Double Wave 3">
            <a:extLst>
              <a:ext uri="{FF2B5EF4-FFF2-40B4-BE49-F238E27FC236}">
                <a16:creationId xmlns:a16="http://schemas.microsoft.com/office/drawing/2014/main" id="{41D6EF45-5114-4831-B4CE-E7884C526A9B}"/>
              </a:ext>
            </a:extLst>
          </p:cNvPr>
          <p:cNvSpPr/>
          <p:nvPr/>
        </p:nvSpPr>
        <p:spPr>
          <a:xfrm>
            <a:off x="2517913" y="232603"/>
            <a:ext cx="5181600" cy="1325563"/>
          </a:xfrm>
          <a:prstGeom prst="doubleWav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rgbClr val="FF0000"/>
                </a:solidFill>
              </a:rPr>
              <a:t>Things I don’t like: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472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0B472-C4E2-4EC8-A318-B2DB90922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E6A8EAB-1EB7-418B-8AB5-267B0E3D45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23" y="0"/>
            <a:ext cx="3078018" cy="548826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306445-C232-4189-AF46-AE191705DD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157" y="0"/>
            <a:ext cx="2762250" cy="50577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49B1A05-2E75-4222-8A3A-124459655E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977" y="1761607"/>
            <a:ext cx="2819400" cy="50196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AFC64B-1069-4FAC-891A-5CA3590309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71948" y="3195119"/>
            <a:ext cx="2933700" cy="50863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616336D-4DC1-40F3-BC4E-85EF674D2C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558" y="-366299"/>
            <a:ext cx="2800350" cy="5048250"/>
          </a:xfrm>
          <a:prstGeom prst="rect">
            <a:avLst/>
          </a:prstGeom>
        </p:spPr>
      </p:pic>
      <p:sp>
        <p:nvSpPr>
          <p:cNvPr id="14" name="Cloud 13">
            <a:extLst>
              <a:ext uri="{FF2B5EF4-FFF2-40B4-BE49-F238E27FC236}">
                <a16:creationId xmlns:a16="http://schemas.microsoft.com/office/drawing/2014/main" id="{66905102-5D44-4E47-9AB1-06E0C9455441}"/>
              </a:ext>
            </a:extLst>
          </p:cNvPr>
          <p:cNvSpPr/>
          <p:nvPr/>
        </p:nvSpPr>
        <p:spPr>
          <a:xfrm>
            <a:off x="5398393" y="4681951"/>
            <a:ext cx="3127513" cy="2226365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The beginning of my career.</a:t>
            </a:r>
          </a:p>
        </p:txBody>
      </p:sp>
    </p:spTree>
    <p:extLst>
      <p:ext uri="{BB962C8B-B14F-4D97-AF65-F5344CB8AC3E}">
        <p14:creationId xmlns:p14="http://schemas.microsoft.com/office/powerpoint/2010/main" val="1484036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59F64-9F03-461E-8474-CDD268EB8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8112C0-1C13-48D9-85F7-4EFAA9772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456385" y="-373211"/>
            <a:ext cx="3452916" cy="46087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A3C7365-1FCF-4747-B5EB-1E467B1CB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42" y="292894"/>
            <a:ext cx="3454262" cy="48059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0E29BED-2681-439E-9101-A9F877C262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098" y="2088872"/>
            <a:ext cx="3654701" cy="5136337"/>
          </a:xfrm>
          <a:prstGeom prst="rect">
            <a:avLst/>
          </a:prstGeom>
        </p:spPr>
      </p:pic>
      <p:sp>
        <p:nvSpPr>
          <p:cNvPr id="9" name="Smiley Face 8">
            <a:extLst>
              <a:ext uri="{FF2B5EF4-FFF2-40B4-BE49-F238E27FC236}">
                <a16:creationId xmlns:a16="http://schemas.microsoft.com/office/drawing/2014/main" id="{BA977090-9FD1-4B41-816D-E4CA12B683CF}"/>
              </a:ext>
            </a:extLst>
          </p:cNvPr>
          <p:cNvSpPr/>
          <p:nvPr/>
        </p:nvSpPr>
        <p:spPr>
          <a:xfrm>
            <a:off x="4691270" y="1881809"/>
            <a:ext cx="609600" cy="70236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15A83164-B40B-47EE-96DF-58C9CD1A770C}"/>
              </a:ext>
            </a:extLst>
          </p:cNvPr>
          <p:cNvSpPr/>
          <p:nvPr/>
        </p:nvSpPr>
        <p:spPr>
          <a:xfrm>
            <a:off x="4412974" y="3818042"/>
            <a:ext cx="3454262" cy="2835276"/>
          </a:xfrm>
          <a:prstGeom prst="cloud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002060"/>
                </a:solidFill>
              </a:rPr>
              <a:t>Early days at Park View !</a:t>
            </a:r>
          </a:p>
        </p:txBody>
      </p:sp>
    </p:spTree>
    <p:extLst>
      <p:ext uri="{BB962C8B-B14F-4D97-AF65-F5344CB8AC3E}">
        <p14:creationId xmlns:p14="http://schemas.microsoft.com/office/powerpoint/2010/main" val="2008003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93186-21FE-4E67-8B31-3F9719705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A7AF76-0AB0-431C-A5A7-D9E6D91C4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08" y="236727"/>
            <a:ext cx="3800475" cy="5067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85C79F-3BF2-4AE8-9647-AD62C3C9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656" y="260747"/>
            <a:ext cx="3667125" cy="51149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D7DCE93-43E7-4495-9119-36D0C80266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974" y="3728312"/>
            <a:ext cx="2489026" cy="3360186"/>
          </a:xfrm>
          <a:prstGeom prst="rect">
            <a:avLst/>
          </a:prstGeom>
        </p:spPr>
      </p:pic>
      <p:sp>
        <p:nvSpPr>
          <p:cNvPr id="15" name="Cloud 14">
            <a:extLst>
              <a:ext uri="{FF2B5EF4-FFF2-40B4-BE49-F238E27FC236}">
                <a16:creationId xmlns:a16="http://schemas.microsoft.com/office/drawing/2014/main" id="{194F0FED-5F0E-4083-B9D2-4C7AE9DD8603}"/>
              </a:ext>
            </a:extLst>
          </p:cNvPr>
          <p:cNvSpPr/>
          <p:nvPr/>
        </p:nvSpPr>
        <p:spPr>
          <a:xfrm>
            <a:off x="7951304" y="3099836"/>
            <a:ext cx="4134679" cy="286364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My nieces’ children.</a:t>
            </a:r>
          </a:p>
          <a:p>
            <a:pPr algn="ctr"/>
            <a:r>
              <a:rPr lang="en-GB" sz="2400" dirty="0"/>
              <a:t>I  am a grandmother too !</a:t>
            </a:r>
          </a:p>
          <a:p>
            <a:pPr algn="ctr"/>
            <a:r>
              <a:rPr lang="en-GB" sz="2400" dirty="0"/>
              <a:t>They call me Gogo </a:t>
            </a:r>
            <a:r>
              <a:rPr lang="en-GB" sz="2400" dirty="0">
                <a:sym typeface="Wingdings" panose="05000000000000000000" pitchFamily="2" charset="2"/>
              </a:rPr>
              <a:t>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49199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73232-A213-44C1-BEF3-BA32672F1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B72E29-14E1-4E93-926C-DFDCBFD14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79" y="365125"/>
            <a:ext cx="2933700" cy="48577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7D17E0-5B08-42CF-9846-67739CC3AB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900" y="365125"/>
            <a:ext cx="8163108" cy="327383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95FAE2-000E-46DF-8AFA-CD847FF04A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900" y="3638961"/>
            <a:ext cx="3921841" cy="2549804"/>
          </a:xfrm>
          <a:prstGeom prst="rect">
            <a:avLst/>
          </a:prstGeom>
        </p:spPr>
      </p:pic>
      <p:sp>
        <p:nvSpPr>
          <p:cNvPr id="9" name="Cloud 8">
            <a:extLst>
              <a:ext uri="{FF2B5EF4-FFF2-40B4-BE49-F238E27FC236}">
                <a16:creationId xmlns:a16="http://schemas.microsoft.com/office/drawing/2014/main" id="{31FFE3D1-2EED-4142-9377-8C839ADEB4FC}"/>
              </a:ext>
            </a:extLst>
          </p:cNvPr>
          <p:cNvSpPr/>
          <p:nvPr/>
        </p:nvSpPr>
        <p:spPr>
          <a:xfrm>
            <a:off x="8136835" y="4280452"/>
            <a:ext cx="3798173" cy="2212423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/>
              <a:t>I love cooking!!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C4B9ED-533E-48E5-8EC6-DA49E43989FB}"/>
              </a:ext>
            </a:extLst>
          </p:cNvPr>
          <p:cNvSpPr txBox="1"/>
          <p:nvPr/>
        </p:nvSpPr>
        <p:spPr>
          <a:xfrm>
            <a:off x="740879" y="5222875"/>
            <a:ext cx="2557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Hard chicken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FF1D27-3D78-459A-AB47-B4E02C3AE514}"/>
              </a:ext>
            </a:extLst>
          </p:cNvPr>
          <p:cNvSpPr txBox="1"/>
          <p:nvPr/>
        </p:nvSpPr>
        <p:spPr>
          <a:xfrm>
            <a:off x="4374472" y="6109252"/>
            <a:ext cx="2716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2060"/>
                </a:solidFill>
              </a:rPr>
              <a:t>Garlic prawns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236B2C-C012-4BE2-BFBD-D73C998BAB94}"/>
              </a:ext>
            </a:extLst>
          </p:cNvPr>
          <p:cNvSpPr txBox="1"/>
          <p:nvPr/>
        </p:nvSpPr>
        <p:spPr>
          <a:xfrm>
            <a:off x="3740426" y="-81151"/>
            <a:ext cx="2690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Goat meat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4509C9-B555-475C-833D-8EB9F028F118}"/>
              </a:ext>
            </a:extLst>
          </p:cNvPr>
          <p:cNvSpPr txBox="1"/>
          <p:nvPr/>
        </p:nvSpPr>
        <p:spPr>
          <a:xfrm>
            <a:off x="8547652" y="3531264"/>
            <a:ext cx="22263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>
                    <a:lumMod val="50000"/>
                  </a:schemeClr>
                </a:solidFill>
              </a:rPr>
              <a:t>Okra soup</a:t>
            </a:r>
          </a:p>
        </p:txBody>
      </p:sp>
    </p:spTree>
    <p:extLst>
      <p:ext uri="{BB962C8B-B14F-4D97-AF65-F5344CB8AC3E}">
        <p14:creationId xmlns:p14="http://schemas.microsoft.com/office/powerpoint/2010/main" val="3691924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C40E5-CED6-4202-953C-444EDF128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0028E3-14D2-443C-8791-885F9C187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83" y="365125"/>
            <a:ext cx="5610225" cy="31527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DE6162-57FA-4102-9EC7-9BFFC8954B27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193" y="219075"/>
            <a:ext cx="5731510" cy="32238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480AC1-FAA2-40EF-AA38-CFA41519A71C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90" y="3589020"/>
            <a:ext cx="5731510" cy="32238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80ABC61-23E3-4276-9C3E-089FC928CF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985" y="3648075"/>
            <a:ext cx="5133975" cy="32099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612A2E8-BDC8-4D57-9AB0-BCAE27C0C78E}"/>
              </a:ext>
            </a:extLst>
          </p:cNvPr>
          <p:cNvSpPr txBox="1"/>
          <p:nvPr/>
        </p:nvSpPr>
        <p:spPr>
          <a:xfrm>
            <a:off x="499028" y="90499"/>
            <a:ext cx="4055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My brother’s farm</a:t>
            </a:r>
          </a:p>
        </p:txBody>
      </p:sp>
    </p:spTree>
    <p:extLst>
      <p:ext uri="{BB962C8B-B14F-4D97-AF65-F5344CB8AC3E}">
        <p14:creationId xmlns:p14="http://schemas.microsoft.com/office/powerpoint/2010/main" val="1315213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9047C-B440-41EF-A1C6-01296C9599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481D27-4C26-4B9B-A86A-65D8C48144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B48235-2892-460F-AD46-C398DF660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752" y="506637"/>
            <a:ext cx="4472982" cy="33756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D7410FC-FE46-4E7E-B378-6B252F79FF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072" y="534393"/>
            <a:ext cx="5032177" cy="28380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3D3AE4-BA2A-4EBA-8797-62A04693D4B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23" y="3436970"/>
            <a:ext cx="5032177" cy="33611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C6B4565-B157-4A3D-A8D3-4D262E9D48D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928" y="3418482"/>
            <a:ext cx="4671018" cy="348369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B69A243-70AF-4781-A19A-ACB7C2AF5E46}"/>
              </a:ext>
            </a:extLst>
          </p:cNvPr>
          <p:cNvSpPr txBox="1"/>
          <p:nvPr/>
        </p:nvSpPr>
        <p:spPr>
          <a:xfrm>
            <a:off x="430903" y="-127882"/>
            <a:ext cx="5665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70C0"/>
                </a:solidFill>
              </a:rPr>
              <a:t>Mrs </a:t>
            </a:r>
            <a:r>
              <a:rPr lang="en-GB" sz="4400" dirty="0" err="1">
                <a:solidFill>
                  <a:srgbClr val="0070C0"/>
                </a:solidFill>
              </a:rPr>
              <a:t>Pfende’s</a:t>
            </a:r>
            <a:r>
              <a:rPr lang="en-GB" sz="4400" dirty="0">
                <a:solidFill>
                  <a:srgbClr val="0070C0"/>
                </a:solidFill>
              </a:rPr>
              <a:t> house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109062-3732-4BAD-B4D3-EF0CCC09296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678" y="3255962"/>
            <a:ext cx="2559913" cy="38039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9868091-B0AC-4F40-9119-E20A187BB30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23" y="506637"/>
            <a:ext cx="2414228" cy="3590738"/>
          </a:xfrm>
          <a:prstGeom prst="rect">
            <a:avLst/>
          </a:prstGeom>
        </p:spPr>
      </p:pic>
      <p:sp>
        <p:nvSpPr>
          <p:cNvPr id="13" name="Smiley Face 12">
            <a:extLst>
              <a:ext uri="{FF2B5EF4-FFF2-40B4-BE49-F238E27FC236}">
                <a16:creationId xmlns:a16="http://schemas.microsoft.com/office/drawing/2014/main" id="{14860758-806D-42F1-82D2-FF5F0353AA2E}"/>
              </a:ext>
            </a:extLst>
          </p:cNvPr>
          <p:cNvSpPr/>
          <p:nvPr/>
        </p:nvSpPr>
        <p:spPr>
          <a:xfrm>
            <a:off x="1199452" y="2083841"/>
            <a:ext cx="491203" cy="285625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6606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24D1A-B899-4FD7-9AAA-0A32C631C4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78715"/>
          </a:xfrm>
        </p:spPr>
        <p:txBody>
          <a:bodyPr>
            <a:normAutofit fontScale="90000"/>
          </a:bodyPr>
          <a:lstStyle/>
          <a:p>
            <a:r>
              <a:rPr lang="en-GB" dirty="0"/>
              <a:t>Reflection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66A4AF-BAB2-4C20-BF16-319DEAB836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37113" y="2355430"/>
            <a:ext cx="4055165" cy="771180"/>
          </a:xfrm>
        </p:spPr>
        <p:txBody>
          <a:bodyPr/>
          <a:lstStyle/>
          <a:p>
            <a:r>
              <a:rPr lang="en-GB" sz="3200" dirty="0">
                <a:solidFill>
                  <a:srgbClr val="FF0000"/>
                </a:solidFill>
              </a:rPr>
              <a:t>Africa </a:t>
            </a:r>
            <a:r>
              <a:rPr lang="en-GB" dirty="0"/>
              <a:t>                                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B2FFDF-FF40-41B0-9D9C-404C1504A8A0}"/>
              </a:ext>
            </a:extLst>
          </p:cNvPr>
          <p:cNvSpPr txBox="1"/>
          <p:nvPr/>
        </p:nvSpPr>
        <p:spPr>
          <a:xfrm>
            <a:off x="8713305" y="1122363"/>
            <a:ext cx="2769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</a:rPr>
              <a:t>Zimbabwe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FA3176-A7D5-4FEB-97AD-64F967878BB2}"/>
              </a:ext>
            </a:extLst>
          </p:cNvPr>
          <p:cNvSpPr txBox="1"/>
          <p:nvPr/>
        </p:nvSpPr>
        <p:spPr>
          <a:xfrm>
            <a:off x="689113" y="3546273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B0F0"/>
                </a:solidFill>
              </a:rPr>
              <a:t>Shona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866942-AEBF-4CE6-AB25-673A3E8DAF8A}"/>
              </a:ext>
            </a:extLst>
          </p:cNvPr>
          <p:cNvSpPr txBox="1"/>
          <p:nvPr/>
        </p:nvSpPr>
        <p:spPr>
          <a:xfrm>
            <a:off x="4306956" y="3307136"/>
            <a:ext cx="29552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7030A0"/>
                </a:solidFill>
              </a:rPr>
              <a:t>Some of the things you like , I like too.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E71C78-4F56-4D16-B07D-A07C83971550}"/>
              </a:ext>
            </a:extLst>
          </p:cNvPr>
          <p:cNvSpPr txBox="1"/>
          <p:nvPr/>
        </p:nvSpPr>
        <p:spPr>
          <a:xfrm>
            <a:off x="5168348" y="5214921"/>
            <a:ext cx="40551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Being born in a different country does not make you less of a person.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C74697-2010-4D25-A972-73E84300DF59}"/>
              </a:ext>
            </a:extLst>
          </p:cNvPr>
          <p:cNvSpPr txBox="1"/>
          <p:nvPr/>
        </p:nvSpPr>
        <p:spPr>
          <a:xfrm>
            <a:off x="251792" y="5049746"/>
            <a:ext cx="40551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4">
                    <a:lumMod val="50000"/>
                  </a:schemeClr>
                </a:solidFill>
              </a:rPr>
              <a:t>Some people in this school speak different languages too.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D2E14C-AB66-42C6-8ECB-A11FAC0ABC64}"/>
              </a:ext>
            </a:extLst>
          </p:cNvPr>
          <p:cNvSpPr txBox="1"/>
          <p:nvPr/>
        </p:nvSpPr>
        <p:spPr>
          <a:xfrm>
            <a:off x="8295862" y="3207026"/>
            <a:ext cx="3604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may have different cultures but we have a Park View Culture 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959337-0BDA-4BD0-9B38-83DFEF58A93E}"/>
              </a:ext>
            </a:extLst>
          </p:cNvPr>
          <p:cNvSpPr txBox="1"/>
          <p:nvPr/>
        </p:nvSpPr>
        <p:spPr>
          <a:xfrm>
            <a:off x="543339" y="1122363"/>
            <a:ext cx="29817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We are different and unique but we are all equal.</a:t>
            </a:r>
          </a:p>
        </p:txBody>
      </p:sp>
    </p:spTree>
    <p:extLst>
      <p:ext uri="{BB962C8B-B14F-4D97-AF65-F5344CB8AC3E}">
        <p14:creationId xmlns:p14="http://schemas.microsoft.com/office/powerpoint/2010/main" val="1867239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3230E-04CB-4CBB-A9A3-610AA02971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37183" y="72888"/>
            <a:ext cx="9144000" cy="1104002"/>
          </a:xfrm>
        </p:spPr>
        <p:txBody>
          <a:bodyPr/>
          <a:lstStyle/>
          <a:p>
            <a:r>
              <a:rPr lang="en-GB" dirty="0"/>
              <a:t>Challenge!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B1E95D-BF55-4A4E-8933-A995FCD412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30017" y="4323902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AAA4E53D-D186-4AD4-9A8D-B3F0D20E3112}"/>
              </a:ext>
            </a:extLst>
          </p:cNvPr>
          <p:cNvSpPr/>
          <p:nvPr/>
        </p:nvSpPr>
        <p:spPr>
          <a:xfrm>
            <a:off x="152401" y="624889"/>
            <a:ext cx="4969564" cy="2693125"/>
          </a:xfrm>
          <a:prstGeom prst="cloudCallou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0000"/>
                </a:solidFill>
              </a:rPr>
              <a:t>Would you like to share your story? </a:t>
            </a:r>
          </a:p>
          <a:p>
            <a:pPr algn="ctr"/>
            <a:endParaRPr lang="en-GB" dirty="0"/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BFB70B95-666A-4A9F-A79A-F6E56FF551FA}"/>
              </a:ext>
            </a:extLst>
          </p:cNvPr>
          <p:cNvSpPr/>
          <p:nvPr/>
        </p:nvSpPr>
        <p:spPr>
          <a:xfrm>
            <a:off x="2809461" y="3870015"/>
            <a:ext cx="5632174" cy="2822713"/>
          </a:xfrm>
          <a:prstGeom prst="cloudCallou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 would love to hear your story!</a:t>
            </a:r>
          </a:p>
          <a:p>
            <a:pPr algn="ctr"/>
            <a:endParaRPr lang="en-GB" dirty="0"/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DF0773FF-F653-4C42-94EB-E3F7CE9D163F}"/>
              </a:ext>
            </a:extLst>
          </p:cNvPr>
          <p:cNvSpPr/>
          <p:nvPr/>
        </p:nvSpPr>
        <p:spPr>
          <a:xfrm>
            <a:off x="6844746" y="1145796"/>
            <a:ext cx="5194853" cy="2706379"/>
          </a:xfrm>
          <a:prstGeom prst="cloudCallou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/>
              <a:t>Register your interest with me or Mrs Owens. </a:t>
            </a:r>
          </a:p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A63A4A6-826D-4DFA-9DD3-D72071C0197F}"/>
              </a:ext>
            </a:extLst>
          </p:cNvPr>
          <p:cNvSpPr/>
          <p:nvPr/>
        </p:nvSpPr>
        <p:spPr>
          <a:xfrm>
            <a:off x="9223513" y="4081670"/>
            <a:ext cx="2729948" cy="2408202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00B050"/>
                </a:solidFill>
              </a:rPr>
              <a:t>Be proud of yourself and who you are!!</a:t>
            </a:r>
          </a:p>
        </p:txBody>
      </p:sp>
    </p:spTree>
    <p:extLst>
      <p:ext uri="{BB962C8B-B14F-4D97-AF65-F5344CB8AC3E}">
        <p14:creationId xmlns:p14="http://schemas.microsoft.com/office/powerpoint/2010/main" val="2137014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291</Words>
  <Application>Microsoft Office PowerPoint</Application>
  <PresentationFormat>Widescreen</PresentationFormat>
  <Paragraphs>57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Celebrating diversity and Inclusion.  </vt:lpstr>
      <vt:lpstr>Who am I?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Reflection </vt:lpstr>
      <vt:lpstr>Challenge!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am I?</dc:title>
  <dc:creator>Judith Pfende</dc:creator>
  <cp:lastModifiedBy>Danielle Owens</cp:lastModifiedBy>
  <cp:revision>28</cp:revision>
  <cp:lastPrinted>2023-09-25T18:00:44Z</cp:lastPrinted>
  <dcterms:created xsi:type="dcterms:W3CDTF">2023-09-25T17:45:45Z</dcterms:created>
  <dcterms:modified xsi:type="dcterms:W3CDTF">2024-04-09T18:51:15Z</dcterms:modified>
</cp:coreProperties>
</file>