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DEFF"/>
    <a:srgbClr val="DDDD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5" d="100"/>
          <a:sy n="95" d="100"/>
        </p:scale>
        <p:origin x="1872"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9A2D1F-22AB-48AF-8215-61579310A7A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2814036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9A2D1F-22AB-48AF-8215-61579310A7A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833014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9A2D1F-22AB-48AF-8215-61579310A7A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3026414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9A2D1F-22AB-48AF-8215-61579310A7A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2852945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9A2D1F-22AB-48AF-8215-61579310A7AD}"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2760175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9A2D1F-22AB-48AF-8215-61579310A7AD}"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269713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9A2D1F-22AB-48AF-8215-61579310A7AD}"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1077693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9A2D1F-22AB-48AF-8215-61579310A7A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1438892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9A2D1F-22AB-48AF-8215-61579310A7A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4043192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9A2D1F-22AB-48AF-8215-61579310A7A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3127490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9A2D1F-22AB-48AF-8215-61579310A7A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EF9DC1-2848-457E-A24C-2245595CC53B}" type="slidenum">
              <a:rPr lang="en-GB" smtClean="0"/>
              <a:t>‹#›</a:t>
            </a:fld>
            <a:endParaRPr lang="en-GB"/>
          </a:p>
        </p:txBody>
      </p:sp>
    </p:spTree>
    <p:extLst>
      <p:ext uri="{BB962C8B-B14F-4D97-AF65-F5344CB8AC3E}">
        <p14:creationId xmlns:p14="http://schemas.microsoft.com/office/powerpoint/2010/main" val="3677520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9A2D1F-22AB-48AF-8215-61579310A7AD}" type="datetimeFigureOut">
              <a:rPr lang="en-GB" smtClean="0"/>
              <a:t>08/09/2026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EF9DC1-2848-457E-A24C-2245595CC53B}" type="slidenum">
              <a:rPr lang="en-GB" smtClean="0"/>
              <a:t>‹#›</a:t>
            </a:fld>
            <a:endParaRPr lang="en-GB"/>
          </a:p>
        </p:txBody>
      </p:sp>
    </p:spTree>
    <p:extLst>
      <p:ext uri="{BB962C8B-B14F-4D97-AF65-F5344CB8AC3E}">
        <p14:creationId xmlns:p14="http://schemas.microsoft.com/office/powerpoint/2010/main" val="6267485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3.jpeg"/><Relationship Id="rId7" Type="http://schemas.openxmlformats.org/officeDocument/2006/relationships/image" Target="../media/image1.jpeg"/><Relationship Id="rId12"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jpeg"/><Relationship Id="rId5" Type="http://schemas.openxmlformats.org/officeDocument/2006/relationships/hyperlink" Target="https://www.datocms-assets.com/74416/1784903165-love-basingstoke-play-park-bingo.pdf" TargetMode="External"/><Relationship Id="rId10"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singstoke: Discover Top Attractions and Sights - Whats on Hampshire">
            <a:extLst>
              <a:ext uri="{FF2B5EF4-FFF2-40B4-BE49-F238E27FC236}">
                <a16:creationId xmlns:a16="http://schemas.microsoft.com/office/drawing/2014/main" id="{C20E620A-08B8-9950-6812-B44FAE917C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 y="-1"/>
            <a:ext cx="9915841" cy="6858001"/>
          </a:xfrm>
          <a:prstGeom prst="rect">
            <a:avLst/>
          </a:prstGeom>
          <a:noFill/>
          <a:extLst>
            <a:ext uri="{909E8E84-426E-40DD-AFC4-6F175D3DCCD1}">
              <a14:hiddenFill xmlns:a14="http://schemas.microsoft.com/office/drawing/2010/main">
                <a:solidFill>
                  <a:srgbClr val="FFFFFF"/>
                </a:solidFill>
              </a14:hiddenFill>
            </a:ext>
          </a:extLst>
        </p:spPr>
      </p:pic>
      <p:sp>
        <p:nvSpPr>
          <p:cNvPr id="16" name="Text Box 4">
            <a:extLst>
              <a:ext uri="{FF2B5EF4-FFF2-40B4-BE49-F238E27FC236}">
                <a16:creationId xmlns:a16="http://schemas.microsoft.com/office/drawing/2014/main" id="{890CF7F2-4059-487A-A685-1299A81CD9B2}"/>
              </a:ext>
            </a:extLst>
          </p:cNvPr>
          <p:cNvSpPr txBox="1">
            <a:spLocks noChangeArrowheads="1"/>
          </p:cNvSpPr>
          <p:nvPr/>
        </p:nvSpPr>
        <p:spPr bwMode="auto">
          <a:xfrm>
            <a:off x="3551237" y="3537481"/>
            <a:ext cx="3368675" cy="3033713"/>
          </a:xfrm>
          <a:prstGeom prst="rect">
            <a:avLst/>
          </a:prstGeom>
          <a:solidFill>
            <a:srgbClr val="FFC000">
              <a:alpha val="79999"/>
            </a:srgbClr>
          </a:solidFill>
          <a:ln w="25400">
            <a:solidFill>
              <a:srgbClr val="063D71"/>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4294B"/>
                </a:solidFill>
                <a:effectLst/>
                <a:ea typeface="Times New Roman" panose="02020603050405020304" pitchFamily="18" charset="0"/>
                <a:cs typeface="Calibri" panose="020F0502020204030204" pitchFamily="34" charset="0"/>
              </a:rPr>
              <a:t>English</a:t>
            </a:r>
            <a:endParaRPr kumimoji="0" lang="en-US" altLang="en-US"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ea typeface="Times New Roman" panose="02020603050405020304" pitchFamily="18" charset="0"/>
                <a:cs typeface="Calibri" panose="020F0502020204030204" pitchFamily="34" charset="0"/>
              </a:rPr>
              <a:t> </a:t>
            </a:r>
            <a:endParaRPr kumimoji="0" lang="en-US" altLang="en-US" sz="14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XCCW Joined 4a" panose="03050602040000000000" pitchFamily="66" charset="0"/>
                <a:ea typeface="Times New Roman" panose="02020603050405020304" pitchFamily="18" charset="0"/>
                <a:cs typeface="Calibri" panose="020F0502020204030204" pitchFamily="34" charset="0"/>
              </a:rPr>
              <a:t>This Is How We Do It </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dirty="0">
                <a:solidFill>
                  <a:srgbClr val="000000"/>
                </a:solidFill>
                <a:latin typeface="XCCW Joined 4a" panose="03050602040000000000" pitchFamily="66" charset="0"/>
                <a:cs typeface="Calibri" panose="020F0502020204030204" pitchFamily="34" charset="0"/>
              </a:rPr>
              <a:t>Children of the World</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dirty="0">
                <a:solidFill>
                  <a:srgbClr val="000000"/>
                </a:solidFill>
                <a:latin typeface="XCCW Joined 4a" panose="03050602040000000000" pitchFamily="66" charset="0"/>
                <a:cs typeface="Calibri" panose="020F0502020204030204" pitchFamily="34" charset="0"/>
              </a:rPr>
              <a:t>This Is Our World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00000"/>
                </a:solidFill>
                <a:effectLst/>
                <a:latin typeface="XCCW Joined 4a" panose="03050602040000000000" pitchFamily="66" charset="0"/>
                <a:ea typeface="Times New Roman" panose="02020603050405020304" pitchFamily="18" charset="0"/>
                <a:cs typeface="Calibri" panose="020F0502020204030204" pitchFamily="34" charset="0"/>
              </a:rPr>
              <a:t>Year </a:t>
            </a:r>
            <a:r>
              <a:rPr lang="en-US" altLang="en-US" sz="1400" dirty="0">
                <a:solidFill>
                  <a:srgbClr val="000000"/>
                </a:solidFill>
                <a:latin typeface="XCCW Joined 4a" panose="03050602040000000000" pitchFamily="66" charset="0"/>
                <a:ea typeface="Times New Roman" panose="02020603050405020304" pitchFamily="18" charset="0"/>
                <a:cs typeface="Calibri" panose="020F0502020204030204" pitchFamily="34" charset="0"/>
              </a:rPr>
              <a:t>3</a:t>
            </a:r>
            <a:r>
              <a:rPr kumimoji="0" lang="en-US" altLang="en-US" sz="1400" b="0" i="0" u="none" strike="noStrike" cap="none" normalizeH="0" baseline="0" dirty="0">
                <a:ln>
                  <a:noFill/>
                </a:ln>
                <a:solidFill>
                  <a:srgbClr val="000000"/>
                </a:solidFill>
                <a:effectLst/>
                <a:latin typeface="XCCW Joined 4a" panose="03050602040000000000" pitchFamily="66" charset="0"/>
                <a:ea typeface="Times New Roman" panose="02020603050405020304" pitchFamily="18" charset="0"/>
                <a:cs typeface="Calibri" panose="020F0502020204030204" pitchFamily="34" charset="0"/>
              </a:rPr>
              <a:t> will be learning about</a:t>
            </a:r>
            <a:r>
              <a:rPr lang="en-US" altLang="en-US" sz="1400" dirty="0">
                <a:solidFill>
                  <a:srgbClr val="000000"/>
                </a:solidFill>
                <a:latin typeface="XCCW Joined 4a" panose="03050602040000000000" pitchFamily="66" charset="0"/>
                <a:ea typeface="Times New Roman" panose="02020603050405020304" pitchFamily="18" charset="0"/>
                <a:cs typeface="Calibri" panose="020F0502020204030204" pitchFamily="34" charset="0"/>
              </a:rPr>
              <a:t> children from all over the world and creating a range of pieces to showcase this knowledge, including letters and a non-chronological report. </a:t>
            </a:r>
            <a:endParaRPr kumimoji="0" lang="en-US" altLang="en-US" sz="1400" i="0" u="none" strike="noStrike" cap="none" normalizeH="0" baseline="0" dirty="0">
              <a:ln>
                <a:noFill/>
              </a:ln>
              <a:solidFill>
                <a:schemeClr val="tx1"/>
              </a:solidFill>
              <a:effectLst/>
              <a:latin typeface="XCCW Joined 4a" panose="03050602040000000000"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CW Cursive Writing 4" panose="03050602040000000000" pitchFamily="66" charset="0"/>
                <a:ea typeface="Times New Roman" panose="02020603050405020304" pitchFamily="18" charset="0"/>
                <a:cs typeface="Calibri" panose="020F0502020204030204" pitchFamily="34" charset="0"/>
              </a:rPr>
              <a:t> </a:t>
            </a:r>
            <a:endParaRPr kumimoji="0" lang="en-US" altLang="en-US" sz="6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CW Cursive Writing 4" panose="03050602040000000000" pitchFamily="66" charset="0"/>
                <a:ea typeface="Times New Roman" panose="02020603050405020304" pitchFamily="18" charset="0"/>
                <a:cs typeface="Calibri" panose="020F050202020403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5">
            <a:extLst>
              <a:ext uri="{FF2B5EF4-FFF2-40B4-BE49-F238E27FC236}">
                <a16:creationId xmlns:a16="http://schemas.microsoft.com/office/drawing/2014/main" id="{CD163AD9-1BA3-4F05-9448-7D553DE5380D}"/>
              </a:ext>
            </a:extLst>
          </p:cNvPr>
          <p:cNvSpPr txBox="1">
            <a:spLocks noChangeArrowheads="1"/>
          </p:cNvSpPr>
          <p:nvPr/>
        </p:nvSpPr>
        <p:spPr bwMode="auto">
          <a:xfrm>
            <a:off x="606955" y="3186301"/>
            <a:ext cx="2713037" cy="3033712"/>
          </a:xfrm>
          <a:prstGeom prst="rect">
            <a:avLst/>
          </a:prstGeom>
          <a:solidFill>
            <a:srgbClr val="92D050">
              <a:alpha val="79999"/>
            </a:srgbClr>
          </a:solidFill>
          <a:ln>
            <a:noFill/>
          </a:ln>
          <a:effectLst/>
          <a:extLs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4294B"/>
                </a:solidFill>
                <a:effectLst/>
                <a:ea typeface="Times New Roman" panose="02020603050405020304" pitchFamily="18" charset="0"/>
                <a:cs typeface="Calibri" panose="020F0502020204030204" pitchFamily="34" charset="0"/>
              </a:rPr>
              <a:t>Geography</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XCCW Joined 4a" panose="03050602040000000000" pitchFamily="66" charset="0"/>
                <a:ea typeface="Times New Roman" panose="02020603050405020304" pitchFamily="18" charset="0"/>
                <a:cs typeface="Calibri" panose="020F0502020204030204" pitchFamily="34" charset="0"/>
              </a:rPr>
              <a:t>During our geography lessons, we will be learning about the differences between towns and cities. We will also be studying our local area, identifying the key features and creating maps using symbols to show these.  </a:t>
            </a:r>
            <a:endParaRPr kumimoji="0" lang="en-US" altLang="en-US" sz="1400" b="0" i="0" u="none" strike="noStrike" cap="none" normalizeH="0" baseline="0" dirty="0">
              <a:ln>
                <a:noFill/>
              </a:ln>
              <a:effectLst/>
              <a:latin typeface="XCCW Joined 4a" panose="03050602040000000000" pitchFamily="66" charset="0"/>
            </a:endParaRPr>
          </a:p>
        </p:txBody>
      </p:sp>
      <p:sp>
        <p:nvSpPr>
          <p:cNvPr id="18" name="Text Box 6">
            <a:extLst>
              <a:ext uri="{FF2B5EF4-FFF2-40B4-BE49-F238E27FC236}">
                <a16:creationId xmlns:a16="http://schemas.microsoft.com/office/drawing/2014/main" id="{8AD8ABB3-7C9A-46BD-B4CA-A80E0C9465FE}"/>
              </a:ext>
            </a:extLst>
          </p:cNvPr>
          <p:cNvSpPr txBox="1">
            <a:spLocks noChangeArrowheads="1"/>
          </p:cNvSpPr>
          <p:nvPr/>
        </p:nvSpPr>
        <p:spPr bwMode="auto">
          <a:xfrm>
            <a:off x="7236749" y="4197537"/>
            <a:ext cx="2387600" cy="2022475"/>
          </a:xfrm>
          <a:prstGeom prst="rect">
            <a:avLst/>
          </a:prstGeom>
          <a:solidFill>
            <a:srgbClr val="FFFF00">
              <a:alpha val="80000"/>
            </a:srgbClr>
          </a:solidFill>
          <a:ln>
            <a:noFill/>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4294B"/>
                </a:solidFill>
                <a:effectLst/>
                <a:ea typeface="Times New Roman" panose="02020603050405020304" pitchFamily="18" charset="0"/>
                <a:cs typeface="Calibri" panose="020F0502020204030204" pitchFamily="34" charset="0"/>
              </a:rPr>
              <a:t>Art</a:t>
            </a:r>
            <a:endParaRPr kumimoji="0" lang="en-US" altLang="en-US"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00000"/>
                </a:solidFill>
                <a:effectLst/>
                <a:ea typeface="Times New Roman" panose="02020603050405020304" pitchFamily="18" charset="0"/>
                <a:cs typeface="Calibri" panose="020F0502020204030204" pitchFamily="34" charset="0"/>
              </a:rPr>
              <a:t> </a:t>
            </a:r>
            <a:endParaRPr kumimoji="0" lang="en-US" altLang="en-US" sz="14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00000"/>
                </a:solidFill>
                <a:effectLst/>
                <a:latin typeface="XCCW Joined 4a" panose="03050602040000000000" pitchFamily="66" charset="0"/>
                <a:ea typeface="Times New Roman" panose="02020603050405020304" pitchFamily="18" charset="0"/>
                <a:cs typeface="Calibri" panose="020F0502020204030204" pitchFamily="34" charset="0"/>
              </a:rPr>
              <a:t>We will be learning about the sculpture artist, Henry Moore, and be designing a clay sculpture in the style of his work. </a:t>
            </a:r>
            <a:endParaRPr kumimoji="0" lang="en-US" altLang="en-US" sz="600" b="0" i="0" u="none" strike="noStrike" cap="none" normalizeH="0" baseline="0" dirty="0">
              <a:ln>
                <a:noFill/>
              </a:ln>
              <a:solidFill>
                <a:schemeClr val="tx1"/>
              </a:solidFill>
              <a:effectLst/>
              <a:latin typeface="XCCW Joined 4a" panose="03050602040000000000"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CW Cursive Writing 4" panose="03050602040000000000" pitchFamily="66" charset="0"/>
                <a:ea typeface="Times New Roman" panose="02020603050405020304" pitchFamily="18" charset="0"/>
                <a:cs typeface="Calibri" panose="020F0502020204030204" pitchFamily="34" charset="0"/>
              </a:rPr>
              <a:t> </a:t>
            </a:r>
            <a:endParaRPr kumimoji="0" lang="en-US" altLang="en-US" sz="6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CW Cursive Writing 4" panose="03050602040000000000" pitchFamily="66" charset="0"/>
                <a:ea typeface="Times New Roman" panose="02020603050405020304" pitchFamily="18" charset="0"/>
                <a:cs typeface="Calibri" panose="020F050202020403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Rectangle 6">
            <a:extLst>
              <a:ext uri="{FF2B5EF4-FFF2-40B4-BE49-F238E27FC236}">
                <a16:creationId xmlns:a16="http://schemas.microsoft.com/office/drawing/2014/main" id="{AF3C3106-A93E-4B55-8268-3C745C4C137C}"/>
              </a:ext>
            </a:extLst>
          </p:cNvPr>
          <p:cNvSpPr>
            <a:spLocks noChangeArrowheads="1"/>
          </p:cNvSpPr>
          <p:nvPr/>
        </p:nvSpPr>
        <p:spPr bwMode="auto">
          <a:xfrm>
            <a:off x="0" y="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0" name="Rectangle 11">
            <a:extLst>
              <a:ext uri="{FF2B5EF4-FFF2-40B4-BE49-F238E27FC236}">
                <a16:creationId xmlns:a16="http://schemas.microsoft.com/office/drawing/2014/main" id="{ADFFBB43-7D2D-4D4A-B311-BA36F6ACCFAB}"/>
              </a:ext>
            </a:extLst>
          </p:cNvPr>
          <p:cNvSpPr>
            <a:spLocks noChangeArrowheads="1"/>
          </p:cNvSpPr>
          <p:nvPr/>
        </p:nvSpPr>
        <p:spPr bwMode="auto">
          <a:xfrm>
            <a:off x="0" y="457200"/>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Text Box 3">
            <a:extLst>
              <a:ext uri="{FF2B5EF4-FFF2-40B4-BE49-F238E27FC236}">
                <a16:creationId xmlns:a16="http://schemas.microsoft.com/office/drawing/2014/main" id="{7B02A89B-FC1D-4B53-BF2D-8B627B75EC44}"/>
              </a:ext>
            </a:extLst>
          </p:cNvPr>
          <p:cNvSpPr txBox="1">
            <a:spLocks noChangeArrowheads="1"/>
          </p:cNvSpPr>
          <p:nvPr/>
        </p:nvSpPr>
        <p:spPr bwMode="auto">
          <a:xfrm>
            <a:off x="971550" y="449793"/>
            <a:ext cx="8528051" cy="2332033"/>
          </a:xfrm>
          <a:prstGeom prst="rect">
            <a:avLst/>
          </a:prstGeom>
          <a:solidFill>
            <a:srgbClr val="FFFFFF">
              <a:alpha val="80000"/>
            </a:srgbClr>
          </a:solidFill>
          <a:ln w="25400">
            <a:solidFill>
              <a:srgbClr val="063D71"/>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4800" b="1" i="0" u="none" strike="noStrike" cap="none" normalizeH="0" baseline="0" dirty="0">
                <a:ln>
                  <a:noFill/>
                </a:ln>
                <a:solidFill>
                  <a:srgbClr val="000000"/>
                </a:solidFill>
                <a:effectLst/>
                <a:latin typeface="Ebrima" panose="02000000000000000000" pitchFamily="2" charset="0"/>
                <a:ea typeface="Times New Roman" panose="02020603050405020304" pitchFamily="18" charset="0"/>
                <a:cs typeface="Calibri" panose="020F0502020204030204" pitchFamily="34" charset="0"/>
              </a:rPr>
              <a:t>Why am I proud to live in Basingstoke?</a:t>
            </a:r>
            <a:endParaRPr kumimoji="0" lang="en-US" altLang="en-US" sz="6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4000" dirty="0">
                <a:solidFill>
                  <a:srgbClr val="000000"/>
                </a:solidFill>
                <a:ea typeface="Times New Roman" panose="02020603050405020304" pitchFamily="18" charset="0"/>
                <a:cs typeface="Calibri" panose="020F0502020204030204" pitchFamily="34" charset="0"/>
              </a:rPr>
              <a:t>Autumn</a:t>
            </a:r>
            <a:r>
              <a:rPr kumimoji="0" lang="en-US" altLang="en-US" sz="4000" b="0" i="0" u="none" strike="noStrike" cap="none" normalizeH="0" baseline="0" dirty="0">
                <a:ln>
                  <a:noFill/>
                </a:ln>
                <a:solidFill>
                  <a:srgbClr val="000000"/>
                </a:solidFill>
                <a:effectLst/>
                <a:ea typeface="Times New Roman" panose="02020603050405020304" pitchFamily="18" charset="0"/>
                <a:cs typeface="Calibri" panose="020F0502020204030204" pitchFamily="34" charset="0"/>
              </a:rPr>
              <a:t> Term 1</a:t>
            </a:r>
            <a:r>
              <a:rPr lang="en-US" altLang="en-US" sz="4000" dirty="0"/>
              <a:t> </a:t>
            </a:r>
            <a:r>
              <a:rPr kumimoji="0" lang="en-US" altLang="en-US" sz="4000" b="0" i="0" u="none" strike="noStrike" cap="none" normalizeH="0" baseline="0" dirty="0">
                <a:ln>
                  <a:noFill/>
                </a:ln>
                <a:solidFill>
                  <a:srgbClr val="000000"/>
                </a:solidFill>
                <a:effectLst/>
                <a:ea typeface="Times New Roman" panose="02020603050405020304" pitchFamily="18" charset="0"/>
                <a:cs typeface="Calibri" panose="020F0502020204030204" pitchFamily="34" charset="0"/>
              </a:rPr>
              <a:t>2026</a:t>
            </a:r>
            <a:endParaRPr kumimoji="0" lang="en-US" altLang="en-US" sz="4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691039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4" name="Picture 16" descr="Cartoon Globe Earth Map Science Geography Travel Face Planet Cute Illustration Retro Freehand Free Hand Drawing Clipart Clip Art Artwork Quirky Gradient Shaded Slick Vector Stock Illustrations – 10 Cartoon Globe Earth">
            <a:extLst>
              <a:ext uri="{FF2B5EF4-FFF2-40B4-BE49-F238E27FC236}">
                <a16:creationId xmlns:a16="http://schemas.microsoft.com/office/drawing/2014/main" id="{96770735-5D0A-2411-2D4E-BFCA094429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8584" y="3428355"/>
            <a:ext cx="1460256" cy="146025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Nature of Science | Learning With Ms.Wiltshire">
            <a:extLst>
              <a:ext uri="{FF2B5EF4-FFF2-40B4-BE49-F238E27FC236}">
                <a16:creationId xmlns:a16="http://schemas.microsoft.com/office/drawing/2014/main" id="{8C24B1D1-9A2D-8994-E020-DD0CF9FB7E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4099" y="3546762"/>
            <a:ext cx="750359" cy="109161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25A71128-B9D4-410C-B9A0-5FEDD6C56A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8536" y="72473"/>
            <a:ext cx="2177200" cy="6676057"/>
          </a:xfrm>
          <a:prstGeom prst="rect">
            <a:avLst/>
          </a:prstGeom>
        </p:spPr>
      </p:pic>
      <p:sp>
        <p:nvSpPr>
          <p:cNvPr id="19" name="TextBox 18">
            <a:extLst>
              <a:ext uri="{FF2B5EF4-FFF2-40B4-BE49-F238E27FC236}">
                <a16:creationId xmlns:a16="http://schemas.microsoft.com/office/drawing/2014/main" id="{10F4CB3F-B098-42DF-8301-0018570D9D08}"/>
              </a:ext>
            </a:extLst>
          </p:cNvPr>
          <p:cNvSpPr txBox="1"/>
          <p:nvPr/>
        </p:nvSpPr>
        <p:spPr>
          <a:xfrm>
            <a:off x="7598537" y="0"/>
            <a:ext cx="2121387" cy="6586418"/>
          </a:xfrm>
          <a:prstGeom prst="rect">
            <a:avLst/>
          </a:prstGeom>
          <a:noFill/>
        </p:spPr>
        <p:txBody>
          <a:bodyPr wrap="square">
            <a:spAutoFit/>
          </a:bodyPr>
          <a:lstStyle/>
          <a:p>
            <a:pPr algn="ctr"/>
            <a:endParaRPr lang="en-GB" sz="1400" dirty="0">
              <a:solidFill>
                <a:srgbClr val="0070C1"/>
              </a:solidFill>
              <a:latin typeface="Calibri" panose="020F0502020204030204" pitchFamily="34" charset="0"/>
              <a:ea typeface="Calibri" panose="020F0502020204030204" pitchFamily="34" charset="0"/>
              <a:cs typeface="Calibri" panose="020F0502020204030204" pitchFamily="34" charset="0"/>
            </a:endParaRPr>
          </a:p>
          <a:p>
            <a:pPr algn="ctr"/>
            <a:r>
              <a:rPr lang="en-GB" sz="1600" b="1" i="0" u="none" strike="noStrike" baseline="0" dirty="0">
                <a:solidFill>
                  <a:srgbClr val="0070C1"/>
                </a:solidFill>
                <a:latin typeface="Calibri" panose="020F0502020204030204" pitchFamily="34" charset="0"/>
                <a:ea typeface="Calibri" panose="020F0502020204030204" pitchFamily="34" charset="0"/>
                <a:cs typeface="Calibri" panose="020F0502020204030204" pitchFamily="34" charset="0"/>
              </a:rPr>
              <a:t>Wider learning at home</a:t>
            </a:r>
          </a:p>
          <a:p>
            <a:pPr algn="ctr"/>
            <a:r>
              <a:rPr lang="en-GB" sz="1200" b="1" i="0" u="none" strike="noStrike" baseline="0" dirty="0">
                <a:solidFill>
                  <a:srgbClr val="000000"/>
                </a:solidFill>
                <a:latin typeface="Calibri" panose="020F0502020204030204" pitchFamily="34" charset="0"/>
                <a:ea typeface="Calibri" panose="020F0502020204030204" pitchFamily="34" charset="0"/>
                <a:cs typeface="Calibri" panose="020F0502020204030204" pitchFamily="34" charset="0"/>
              </a:rPr>
              <a:t>We encourage the children to </a:t>
            </a:r>
            <a:r>
              <a:rPr lang="en-GB" sz="1200" b="1" i="0" u="none" strike="noStrike" baseline="0" dirty="0">
                <a:solidFill>
                  <a:srgbClr val="FF0000"/>
                </a:solidFill>
                <a:latin typeface="Calibri" panose="020F0502020204030204" pitchFamily="34" charset="0"/>
                <a:ea typeface="Calibri" panose="020F0502020204030204" pitchFamily="34" charset="0"/>
                <a:cs typeface="Calibri" panose="020F0502020204030204" pitchFamily="34" charset="0"/>
              </a:rPr>
              <a:t>read 4 times a week </a:t>
            </a:r>
            <a:r>
              <a:rPr lang="en-GB" sz="1200" b="1" i="0" u="none" strike="noStrike" baseline="0" dirty="0">
                <a:solidFill>
                  <a:srgbClr val="000000"/>
                </a:solidFill>
                <a:latin typeface="Calibri" panose="020F0502020204030204" pitchFamily="34" charset="0"/>
                <a:ea typeface="Calibri" panose="020F0502020204030204" pitchFamily="34" charset="0"/>
                <a:cs typeface="Calibri" panose="020F0502020204030204" pitchFamily="34" charset="0"/>
              </a:rPr>
              <a:t>at home, as well as practising their spellings and times tables.</a:t>
            </a:r>
          </a:p>
          <a:p>
            <a:pPr algn="ctr"/>
            <a:endParaRPr lang="en-GB" sz="1400" b="0" i="0" u="none" strike="noStrike" baseline="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sz="1400" b="0" i="0" u="none" strike="noStrike" baseline="0" dirty="0">
                <a:solidFill>
                  <a:srgbClr val="FF0000"/>
                </a:solidFill>
                <a:latin typeface="Calibri" panose="020F0502020204030204" pitchFamily="34" charset="0"/>
                <a:ea typeface="Calibri" panose="020F0502020204030204" pitchFamily="34" charset="0"/>
                <a:cs typeface="Calibri" panose="020F0502020204030204" pitchFamily="34" charset="0"/>
              </a:rPr>
              <a:t>You could also:</a:t>
            </a:r>
          </a:p>
          <a:p>
            <a:pPr marL="285750" indent="-285750">
              <a:buFont typeface="Arial" panose="020B0604020202020204" pitchFamily="34" charset="0"/>
              <a:buChar char="•"/>
            </a:pPr>
            <a:r>
              <a:rPr lang="en-GB" sz="1100" b="0" i="0" u="none" strike="noStrike" baseline="0" dirty="0">
                <a:solidFill>
                  <a:schemeClr val="accent6"/>
                </a:solidFill>
                <a:latin typeface="Calibri" panose="020F0502020204030204" pitchFamily="34" charset="0"/>
                <a:ea typeface="Calibri" panose="020F0502020204030204" pitchFamily="34" charset="0"/>
                <a:cs typeface="Calibri" panose="020F0502020204030204" pitchFamily="34" charset="0"/>
              </a:rPr>
              <a:t>Go on a trip to a local </a:t>
            </a:r>
            <a:r>
              <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rPr>
              <a:t>Basingstoke landmark.</a:t>
            </a:r>
          </a:p>
          <a:p>
            <a:pPr marL="285750" indent="-285750">
              <a:buFont typeface="Arial" panose="020B0604020202020204" pitchFamily="34" charset="0"/>
              <a:buChar char="•"/>
            </a:pPr>
            <a:endPar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rPr>
              <a:t>Look at a map of Basingstoke in the local library. Are you able to spot the street you live on?</a:t>
            </a:r>
          </a:p>
          <a:p>
            <a:pPr marL="285750" indent="-285750">
              <a:buFont typeface="Arial" panose="020B0604020202020204" pitchFamily="34" charset="0"/>
              <a:buChar char="•"/>
            </a:pPr>
            <a:endPar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rPr>
              <a:t>Make a diary of the different fruits and vegetables you eat in a week. Which is your favourite?</a:t>
            </a:r>
          </a:p>
          <a:p>
            <a:pPr marL="285750" indent="-285750">
              <a:buFont typeface="Arial" panose="020B0604020202020204" pitchFamily="34" charset="0"/>
              <a:buChar char="•"/>
            </a:pPr>
            <a:endPar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100" dirty="0">
                <a:solidFill>
                  <a:schemeClr val="accent6"/>
                </a:solidFill>
                <a:latin typeface="Calibri" panose="020F0502020204030204" pitchFamily="34" charset="0"/>
                <a:ea typeface="Calibri" panose="020F0502020204030204" pitchFamily="34" charset="0"/>
                <a:cs typeface="Calibri" panose="020F0502020204030204" pitchFamily="34" charset="0"/>
              </a:rPr>
              <a:t>Complete the ‘Love Basingstoke’ Play Park Bingo challenge: </a:t>
            </a:r>
            <a:r>
              <a:rPr lang="en-GB" sz="1000" dirty="0">
                <a:solidFill>
                  <a:schemeClr val="accent6"/>
                </a:solidFill>
                <a:latin typeface="Calibri" panose="020F0502020204030204" pitchFamily="34" charset="0"/>
                <a:ea typeface="Calibri" panose="020F0502020204030204" pitchFamily="34" charset="0"/>
                <a:cs typeface="Calibri" panose="020F0502020204030204" pitchFamily="34" charset="0"/>
                <a:hlinkClick r:id="rId5"/>
              </a:rPr>
              <a:t>https://www.datocms-assets.com/74416/1784903165-love-basingstoke-play-park-bingo.pdf</a:t>
            </a:r>
            <a:r>
              <a:rPr lang="en-GB" sz="1000" dirty="0">
                <a:solidFill>
                  <a:schemeClr val="accent6"/>
                </a:solidFill>
                <a:latin typeface="Calibri" panose="020F0502020204030204" pitchFamily="34" charset="0"/>
                <a:ea typeface="Calibri" panose="020F0502020204030204" pitchFamily="34" charset="0"/>
                <a:cs typeface="Calibri" panose="020F0502020204030204" pitchFamily="34" charset="0"/>
              </a:rPr>
              <a:t>  </a:t>
            </a:r>
          </a:p>
          <a:p>
            <a:pPr algn="ctr"/>
            <a:endPar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ctr"/>
            <a:r>
              <a:rPr lang="en-GB" sz="1400" b="1" i="0" u="none" strike="noStrike" baseline="0" dirty="0">
                <a:solidFill>
                  <a:srgbClr val="FF0000"/>
                </a:solidFill>
                <a:latin typeface="Calibri" panose="020F0502020204030204" pitchFamily="34" charset="0"/>
                <a:ea typeface="Calibri" panose="020F0502020204030204" pitchFamily="34" charset="0"/>
                <a:cs typeface="Calibri" panose="020F0502020204030204" pitchFamily="34" charset="0"/>
              </a:rPr>
              <a:t>All of the Year 3 team appreciate the hard work you put in with your child. It really makes </a:t>
            </a:r>
            <a:r>
              <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rPr>
              <a:t>a </a:t>
            </a:r>
            <a:r>
              <a:rPr lang="en-GB" sz="1400" b="1" i="0" u="none" strike="noStrike" baseline="0" dirty="0">
                <a:solidFill>
                  <a:srgbClr val="FF0000"/>
                </a:solidFill>
                <a:latin typeface="Calibri" panose="020F0502020204030204" pitchFamily="34" charset="0"/>
                <a:ea typeface="Calibri" panose="020F0502020204030204" pitchFamily="34" charset="0"/>
                <a:cs typeface="Calibri" panose="020F0502020204030204" pitchFamily="34" charset="0"/>
              </a:rPr>
              <a:t>difference </a:t>
            </a:r>
            <a:r>
              <a:rPr lang="en-GB" sz="1400" b="1" i="0" u="none" strike="noStrike" baseline="0" dirty="0">
                <a:solidFill>
                  <a:srgbClr val="FF0000"/>
                </a:solidFill>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 </a:t>
            </a:r>
            <a:endParaRPr lang="en-GB" sz="1000" b="1" kern="140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15DAA538-AAB2-4F65-8577-E4EECF9281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84407" y="168352"/>
            <a:ext cx="1391802" cy="1128236"/>
          </a:xfrm>
          <a:prstGeom prst="rect">
            <a:avLst/>
          </a:prstGeom>
        </p:spPr>
      </p:pic>
      <p:sp>
        <p:nvSpPr>
          <p:cNvPr id="26" name="TextBox 25">
            <a:extLst>
              <a:ext uri="{FF2B5EF4-FFF2-40B4-BE49-F238E27FC236}">
                <a16:creationId xmlns:a16="http://schemas.microsoft.com/office/drawing/2014/main" id="{9509B591-99F5-4579-9901-8ED8CE06A24E}"/>
              </a:ext>
            </a:extLst>
          </p:cNvPr>
          <p:cNvSpPr txBox="1"/>
          <p:nvPr/>
        </p:nvSpPr>
        <p:spPr>
          <a:xfrm>
            <a:off x="1009293" y="1375052"/>
            <a:ext cx="5684806" cy="1244059"/>
          </a:xfrm>
          <a:prstGeom prst="rect">
            <a:avLst/>
          </a:prstGeom>
          <a:solidFill>
            <a:schemeClr val="accent4">
              <a:lumMod val="40000"/>
              <a:lumOff val="60000"/>
            </a:schemeClr>
          </a:solidFill>
        </p:spPr>
        <p:txBody>
          <a:bodyPr wrap="square" rtlCol="0">
            <a:spAutoFit/>
          </a:bodyPr>
          <a:lstStyle/>
          <a:p>
            <a:pPr marL="0" marR="0" indent="0" algn="ctr">
              <a:lnSpc>
                <a:spcPct val="119000"/>
              </a:lnSpc>
              <a:spcBef>
                <a:spcPts val="0"/>
              </a:spcBef>
              <a:spcAft>
                <a:spcPts val="600"/>
              </a:spcAft>
            </a:pPr>
            <a:r>
              <a:rPr lang="en-GB" sz="1400" b="1" kern="1400" dirty="0">
                <a:ln>
                  <a:noFill/>
                </a:ln>
                <a:solidFill>
                  <a:srgbClr val="000000"/>
                </a:solidFill>
                <a:effectLst/>
                <a:latin typeface="Calibri" panose="020F0502020204030204" pitchFamily="34" charset="0"/>
              </a:rPr>
              <a:t>English:</a:t>
            </a:r>
            <a:endParaRPr lang="en-GB" sz="1400" kern="1400" dirty="0">
              <a:ln>
                <a:noFill/>
              </a:ln>
              <a:solidFill>
                <a:srgbClr val="000000"/>
              </a:solidFill>
              <a:effectLst/>
              <a:latin typeface="Calibri" panose="020F0502020204030204" pitchFamily="34" charset="0"/>
            </a:endParaRPr>
          </a:p>
          <a:p>
            <a:pPr marL="0" marR="0" indent="0" algn="ctr">
              <a:lnSpc>
                <a:spcPct val="119000"/>
              </a:lnSpc>
              <a:spcBef>
                <a:spcPts val="0"/>
              </a:spcBef>
              <a:spcAft>
                <a:spcPts val="600"/>
              </a:spcAft>
            </a:pPr>
            <a:r>
              <a:rPr lang="en-GB" sz="1100" b="1" kern="1400" dirty="0">
                <a:ln>
                  <a:noFill/>
                </a:ln>
                <a:solidFill>
                  <a:srgbClr val="000000"/>
                </a:solidFill>
                <a:effectLst/>
                <a:latin typeface="Calibri" panose="020F0502020204030204" pitchFamily="34" charset="0"/>
              </a:rPr>
              <a:t>Texts drivers:  This Is </a:t>
            </a:r>
            <a:r>
              <a:rPr lang="en-GB" sz="1100" b="1" kern="1400" dirty="0">
                <a:solidFill>
                  <a:srgbClr val="000000"/>
                </a:solidFill>
                <a:latin typeface="Calibri" panose="020F0502020204030204" pitchFamily="34" charset="0"/>
              </a:rPr>
              <a:t>H</a:t>
            </a:r>
            <a:r>
              <a:rPr lang="en-GB" sz="1100" b="1" kern="1400" dirty="0">
                <a:ln>
                  <a:noFill/>
                </a:ln>
                <a:solidFill>
                  <a:srgbClr val="000000"/>
                </a:solidFill>
                <a:effectLst/>
                <a:latin typeface="Calibri" panose="020F0502020204030204" pitchFamily="34" charset="0"/>
              </a:rPr>
              <a:t>ow We </a:t>
            </a:r>
            <a:r>
              <a:rPr lang="en-GB" sz="1100" b="1" kern="1400" dirty="0">
                <a:solidFill>
                  <a:srgbClr val="000000"/>
                </a:solidFill>
                <a:latin typeface="Calibri" panose="020F0502020204030204" pitchFamily="34" charset="0"/>
              </a:rPr>
              <a:t>D</a:t>
            </a:r>
            <a:r>
              <a:rPr lang="en-GB" sz="1100" b="1" kern="1400" dirty="0">
                <a:ln>
                  <a:noFill/>
                </a:ln>
                <a:solidFill>
                  <a:srgbClr val="000000"/>
                </a:solidFill>
                <a:effectLst/>
                <a:latin typeface="Calibri" panose="020F0502020204030204" pitchFamily="34" charset="0"/>
              </a:rPr>
              <a:t>o </a:t>
            </a:r>
            <a:r>
              <a:rPr lang="en-GB" sz="1100" b="1" kern="1400" dirty="0">
                <a:solidFill>
                  <a:srgbClr val="000000"/>
                </a:solidFill>
                <a:latin typeface="Calibri" panose="020F0502020204030204" pitchFamily="34" charset="0"/>
              </a:rPr>
              <a:t>I</a:t>
            </a:r>
            <a:r>
              <a:rPr lang="en-GB" sz="1100" b="1" kern="1400" dirty="0">
                <a:ln>
                  <a:noFill/>
                </a:ln>
                <a:solidFill>
                  <a:srgbClr val="000000"/>
                </a:solidFill>
                <a:effectLst/>
                <a:latin typeface="Calibri" panose="020F0502020204030204" pitchFamily="34" charset="0"/>
              </a:rPr>
              <a:t>t by Matt Lamothe, Children of the World by Nicola Edwards, This Is Our World by Tracey Turner</a:t>
            </a:r>
            <a:endParaRPr kumimoji="0" lang="en-US" altLang="en-US" sz="11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Year </a:t>
            </a:r>
            <a:r>
              <a:rPr lang="en-US"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3</a:t>
            </a:r>
            <a:r>
              <a:rPr kumimoji="0" lang="en-US"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will be learning about</a:t>
            </a:r>
            <a:r>
              <a:rPr lang="en-US"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 children from all over the world and creating a range of pieces to showcase this knowledge, including letters and a non-chronological report. </a:t>
            </a:r>
            <a:endParaRPr kumimoji="0" lang="en-US" altLang="en-US" sz="11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id="{02A3ED4A-991B-408A-9681-858FDE6717C4}"/>
              </a:ext>
            </a:extLst>
          </p:cNvPr>
          <p:cNvSpPr txBox="1"/>
          <p:nvPr/>
        </p:nvSpPr>
        <p:spPr>
          <a:xfrm>
            <a:off x="130264" y="2648315"/>
            <a:ext cx="7345945" cy="725711"/>
          </a:xfrm>
          <a:prstGeom prst="rect">
            <a:avLst/>
          </a:prstGeom>
          <a:solidFill>
            <a:srgbClr val="DDDDFF"/>
          </a:solidFill>
        </p:spPr>
        <p:txBody>
          <a:bodyPr wrap="square" rtlCol="0">
            <a:spAutoFit/>
          </a:bodyPr>
          <a:lstStyle/>
          <a:p>
            <a:pPr marL="0" marR="0" indent="0" algn="ctr">
              <a:lnSpc>
                <a:spcPct val="119000"/>
              </a:lnSpc>
              <a:spcBef>
                <a:spcPts val="0"/>
              </a:spcBef>
              <a:spcAft>
                <a:spcPts val="300"/>
              </a:spcAft>
            </a:pPr>
            <a:r>
              <a:rPr lang="en-GB" sz="1400" b="1" kern="1400" dirty="0">
                <a:ln>
                  <a:noFill/>
                </a:ln>
                <a:solidFill>
                  <a:srgbClr val="000000"/>
                </a:solidFill>
                <a:effectLst/>
                <a:latin typeface="Calibri" panose="020F0502020204030204" pitchFamily="34" charset="0"/>
              </a:rPr>
              <a:t>                                    Maths: Place Value, Addition and Subtraction</a:t>
            </a:r>
            <a:endParaRPr lang="en-GB" sz="1400" kern="1400" dirty="0">
              <a:ln>
                <a:noFill/>
              </a:ln>
              <a:solidFill>
                <a:srgbClr val="000000"/>
              </a:solidFill>
              <a:effectLst/>
              <a:latin typeface="Calibri" panose="020F0502020204030204" pitchFamily="34" charset="0"/>
            </a:endParaRPr>
          </a:p>
          <a:p>
            <a:pPr marL="0" marR="0" indent="0" algn="r">
              <a:spcBef>
                <a:spcPts val="0"/>
              </a:spcBef>
              <a:spcAft>
                <a:spcPts val="300"/>
              </a:spcAft>
            </a:pPr>
            <a:r>
              <a:rPr lang="en-GB" sz="1100" kern="1400" dirty="0">
                <a:ln>
                  <a:noFill/>
                </a:ln>
                <a:solidFill>
                  <a:srgbClr val="000000"/>
                </a:solidFill>
                <a:effectLst/>
                <a:latin typeface="Calibri" panose="020F0502020204030204" pitchFamily="34" charset="0"/>
              </a:rPr>
              <a:t>                                              We will begin the year by recapping our knowledge of place value before learning about numbers up to                        1000. We will then continue to develop and build on our addition and subtraction skills, using formal methods. </a:t>
            </a:r>
          </a:p>
        </p:txBody>
      </p:sp>
      <p:sp>
        <p:nvSpPr>
          <p:cNvPr id="30" name="TextBox 29">
            <a:extLst>
              <a:ext uri="{FF2B5EF4-FFF2-40B4-BE49-F238E27FC236}">
                <a16:creationId xmlns:a16="http://schemas.microsoft.com/office/drawing/2014/main" id="{8EB32169-101C-4535-81E2-B865BA03697D}"/>
              </a:ext>
            </a:extLst>
          </p:cNvPr>
          <p:cNvSpPr txBox="1"/>
          <p:nvPr/>
        </p:nvSpPr>
        <p:spPr>
          <a:xfrm>
            <a:off x="3995881" y="3458440"/>
            <a:ext cx="2784427" cy="1064266"/>
          </a:xfrm>
          <a:prstGeom prst="rect">
            <a:avLst/>
          </a:prstGeom>
          <a:solidFill>
            <a:srgbClr val="BDDEFF"/>
          </a:solidFill>
        </p:spPr>
        <p:txBody>
          <a:bodyPr wrap="square" rtlCol="0">
            <a:spAutoFit/>
          </a:bodyPr>
          <a:lstStyle/>
          <a:p>
            <a:pPr marL="0" marR="0" indent="0" algn="ctr">
              <a:lnSpc>
                <a:spcPct val="119000"/>
              </a:lnSpc>
              <a:spcBef>
                <a:spcPts val="0"/>
              </a:spcBef>
              <a:spcAft>
                <a:spcPts val="300"/>
              </a:spcAft>
            </a:pPr>
            <a:r>
              <a:rPr lang="en-GB" sz="1400" b="1" kern="1400" dirty="0">
                <a:ln>
                  <a:noFill/>
                </a:ln>
                <a:solidFill>
                  <a:srgbClr val="000000"/>
                </a:solidFill>
                <a:effectLst/>
                <a:latin typeface="Calibri" panose="020F0502020204030204" pitchFamily="34" charset="0"/>
              </a:rPr>
              <a:t>Science</a:t>
            </a:r>
          </a:p>
          <a:p>
            <a:pPr marL="0" marR="0" indent="0" algn="ctr">
              <a:spcBef>
                <a:spcPts val="0"/>
              </a:spcBef>
              <a:spcAft>
                <a:spcPts val="300"/>
              </a:spcAft>
            </a:pPr>
            <a:r>
              <a:rPr lang="en-GB" sz="1100" kern="1400" dirty="0">
                <a:solidFill>
                  <a:srgbClr val="000000"/>
                </a:solidFill>
                <a:latin typeface="Calibri" panose="020F0502020204030204" pitchFamily="34" charset="0"/>
                <a:ea typeface="Calibri" panose="020F0502020204030204" pitchFamily="34" charset="0"/>
                <a:cs typeface="Calibri" panose="020F0502020204030204" pitchFamily="34" charset="0"/>
              </a:rPr>
              <a:t>During our science lessons,  we will be learning about the importance of healthy, balanced diets. We will then move on to looking at skeletons and muscles. </a:t>
            </a:r>
            <a:endParaRPr lang="en-GB" sz="1100" kern="140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id="{1622112C-F239-4909-884A-78219F985B9F}"/>
              </a:ext>
            </a:extLst>
          </p:cNvPr>
          <p:cNvSpPr txBox="1"/>
          <p:nvPr/>
        </p:nvSpPr>
        <p:spPr>
          <a:xfrm>
            <a:off x="144037" y="3469039"/>
            <a:ext cx="2317506" cy="1572097"/>
          </a:xfrm>
          <a:prstGeom prst="rect">
            <a:avLst/>
          </a:prstGeom>
          <a:solidFill>
            <a:schemeClr val="accent6">
              <a:lumMod val="40000"/>
              <a:lumOff val="60000"/>
            </a:schemeClr>
          </a:solidFill>
        </p:spPr>
        <p:txBody>
          <a:bodyPr wrap="square" rtlCol="0">
            <a:spAutoFit/>
          </a:bodyPr>
          <a:lstStyle/>
          <a:p>
            <a:pPr marL="0" marR="0" indent="0" algn="ctr">
              <a:lnSpc>
                <a:spcPct val="119000"/>
              </a:lnSpc>
              <a:spcBef>
                <a:spcPts val="0"/>
              </a:spcBef>
              <a:spcAft>
                <a:spcPts val="300"/>
              </a:spcAft>
            </a:pPr>
            <a:r>
              <a:rPr lang="en-GB" sz="1400" b="1" kern="1400" dirty="0">
                <a:solidFill>
                  <a:srgbClr val="000000"/>
                </a:solidFill>
                <a:latin typeface="Calibri" panose="020F0502020204030204" pitchFamily="34" charset="0"/>
              </a:rPr>
              <a:t>G</a:t>
            </a:r>
            <a:r>
              <a:rPr lang="en-GB" sz="1400" b="1" kern="1400" dirty="0">
                <a:ln>
                  <a:noFill/>
                </a:ln>
                <a:solidFill>
                  <a:srgbClr val="000000"/>
                </a:solidFill>
                <a:effectLst/>
                <a:latin typeface="Calibri" panose="020F0502020204030204" pitchFamily="34" charset="0"/>
              </a:rPr>
              <a:t>eography</a:t>
            </a:r>
            <a:endParaRPr lang="en-GB" sz="1400" kern="1400" dirty="0">
              <a:ln>
                <a:noFill/>
              </a:ln>
              <a:solidFill>
                <a:srgbClr val="000000"/>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During our geography lessons, we will be learning about the differences between towns and cities. We will also be studying our local area, identifying the key features and creating maps using symbols to show these.  </a:t>
            </a:r>
          </a:p>
        </p:txBody>
      </p:sp>
      <p:sp>
        <p:nvSpPr>
          <p:cNvPr id="33" name="TextBox 32">
            <a:extLst>
              <a:ext uri="{FF2B5EF4-FFF2-40B4-BE49-F238E27FC236}">
                <a16:creationId xmlns:a16="http://schemas.microsoft.com/office/drawing/2014/main" id="{C5658DFC-7ABE-4891-9918-1C3C9DD79FBF}"/>
              </a:ext>
            </a:extLst>
          </p:cNvPr>
          <p:cNvSpPr txBox="1"/>
          <p:nvPr/>
        </p:nvSpPr>
        <p:spPr>
          <a:xfrm>
            <a:off x="5243205" y="4795340"/>
            <a:ext cx="2233004" cy="1009379"/>
          </a:xfrm>
          <a:prstGeom prst="rect">
            <a:avLst/>
          </a:prstGeom>
          <a:solidFill>
            <a:schemeClr val="accent2">
              <a:lumMod val="20000"/>
              <a:lumOff val="80000"/>
            </a:schemeClr>
          </a:solidFill>
        </p:spPr>
        <p:txBody>
          <a:bodyPr wrap="square" rtlCol="0">
            <a:spAutoFit/>
          </a:bodyPr>
          <a:lstStyle/>
          <a:p>
            <a:pPr marL="0" marR="0" indent="0" algn="ctr">
              <a:lnSpc>
                <a:spcPct val="119000"/>
              </a:lnSpc>
              <a:spcBef>
                <a:spcPts val="0"/>
              </a:spcBef>
              <a:spcAft>
                <a:spcPts val="300"/>
              </a:spcAft>
            </a:pPr>
            <a:r>
              <a:rPr lang="en-GB" sz="1100" b="1" kern="1400" dirty="0">
                <a:solidFill>
                  <a:srgbClr val="000000"/>
                </a:solidFill>
                <a:latin typeface="Calibri" panose="020F0502020204030204" pitchFamily="34" charset="0"/>
              </a:rPr>
              <a:t>Art</a:t>
            </a:r>
            <a:endParaRPr lang="en-GB" sz="1100" kern="1400" dirty="0">
              <a:ln>
                <a:noFill/>
              </a:ln>
              <a:solidFill>
                <a:srgbClr val="000000"/>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We will be learning about the sculpture artist, Henry Moore, and be designing a clay sculpture in the style of his work. </a:t>
            </a:r>
            <a:endParaRPr kumimoji="0" lang="en-US" altLang="en-US" sz="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5" name="TextBox 34">
            <a:extLst>
              <a:ext uri="{FF2B5EF4-FFF2-40B4-BE49-F238E27FC236}">
                <a16:creationId xmlns:a16="http://schemas.microsoft.com/office/drawing/2014/main" id="{DDADA297-2AD2-4624-875A-467069256EC7}"/>
              </a:ext>
            </a:extLst>
          </p:cNvPr>
          <p:cNvSpPr txBox="1"/>
          <p:nvPr/>
        </p:nvSpPr>
        <p:spPr>
          <a:xfrm>
            <a:off x="160319" y="5131791"/>
            <a:ext cx="3633251" cy="1547860"/>
          </a:xfrm>
          <a:prstGeom prst="rect">
            <a:avLst/>
          </a:prstGeom>
          <a:solidFill>
            <a:schemeClr val="accent4">
              <a:lumMod val="20000"/>
              <a:lumOff val="80000"/>
            </a:schemeClr>
          </a:solidFill>
        </p:spPr>
        <p:txBody>
          <a:bodyPr wrap="square" rtlCol="0">
            <a:spAutoFit/>
          </a:bodyPr>
          <a:lstStyle/>
          <a:p>
            <a:pPr marL="0" marR="0" indent="0" algn="ctr">
              <a:lnSpc>
                <a:spcPct val="119000"/>
              </a:lnSpc>
              <a:spcBef>
                <a:spcPts val="0"/>
              </a:spcBef>
              <a:spcAft>
                <a:spcPts val="300"/>
              </a:spcAft>
            </a:pPr>
            <a:r>
              <a:rPr lang="en-GB" sz="1400" b="1" kern="1400" dirty="0">
                <a:solidFill>
                  <a:srgbClr val="000000"/>
                </a:solidFill>
                <a:latin typeface="Calibri" panose="020F0502020204030204" pitchFamily="34" charset="0"/>
              </a:rPr>
              <a:t>RE</a:t>
            </a:r>
            <a:endParaRPr lang="en-GB" sz="1400" kern="1400" dirty="0">
              <a:ln>
                <a:noFill/>
              </a:ln>
              <a:solidFill>
                <a:srgbClr val="000000"/>
              </a:solidFill>
              <a:effectLst/>
              <a:latin typeface="Calibri" panose="020F0502020204030204" pitchFamily="34" charset="0"/>
            </a:endParaRPr>
          </a:p>
          <a:p>
            <a:pPr marL="0" marR="0" indent="0" algn="ctr">
              <a:spcBef>
                <a:spcPts val="0"/>
              </a:spcBef>
              <a:spcAft>
                <a:spcPts val="600"/>
              </a:spcAft>
            </a:pPr>
            <a:r>
              <a:rPr lang="en-GB" sz="1100" kern="1400" dirty="0">
                <a:ln>
                  <a:noFill/>
                </a:ln>
                <a:solidFill>
                  <a:srgbClr val="04294B"/>
                </a:solidFill>
                <a:effectLst/>
                <a:latin typeface="Calibri" panose="020F0502020204030204" pitchFamily="34" charset="0"/>
              </a:rPr>
              <a:t>Our topic this half term is focused on Hinduism and the importance of shrines. </a:t>
            </a:r>
          </a:p>
          <a:p>
            <a:pPr marL="0" marR="0" indent="0" algn="ctr">
              <a:lnSpc>
                <a:spcPct val="119000"/>
              </a:lnSpc>
              <a:spcBef>
                <a:spcPts val="0"/>
              </a:spcBef>
              <a:spcAft>
                <a:spcPts val="600"/>
              </a:spcAft>
            </a:pPr>
            <a:endParaRPr lang="en-GB" sz="1100" kern="1400" dirty="0">
              <a:solidFill>
                <a:srgbClr val="04294B"/>
              </a:solidFill>
              <a:latin typeface="Calibri" panose="020F0502020204030204" pitchFamily="34" charset="0"/>
            </a:endParaRPr>
          </a:p>
          <a:p>
            <a:pPr marL="0" marR="0" indent="0" algn="ctr">
              <a:lnSpc>
                <a:spcPct val="119000"/>
              </a:lnSpc>
              <a:spcBef>
                <a:spcPts val="0"/>
              </a:spcBef>
              <a:spcAft>
                <a:spcPts val="600"/>
              </a:spcAft>
            </a:pPr>
            <a:endParaRPr lang="en-GB" sz="1100" kern="1400" dirty="0">
              <a:ln>
                <a:noFill/>
              </a:ln>
              <a:solidFill>
                <a:srgbClr val="04294B"/>
              </a:solidFill>
              <a:effectLst/>
              <a:latin typeface="Calibri" panose="020F0502020204030204" pitchFamily="34" charset="0"/>
            </a:endParaRPr>
          </a:p>
          <a:p>
            <a:pPr marL="0" marR="0" indent="0" algn="ctr">
              <a:lnSpc>
                <a:spcPct val="119000"/>
              </a:lnSpc>
              <a:spcBef>
                <a:spcPts val="0"/>
              </a:spcBef>
              <a:spcAft>
                <a:spcPts val="600"/>
              </a:spcAft>
            </a:pPr>
            <a:endParaRPr lang="en-GB" sz="1100" kern="1400" dirty="0">
              <a:ln>
                <a:noFill/>
              </a:ln>
              <a:solidFill>
                <a:srgbClr val="000000"/>
              </a:solidFill>
              <a:effectLst/>
              <a:latin typeface="Calibri" panose="020F0502020204030204" pitchFamily="34" charset="0"/>
            </a:endParaRPr>
          </a:p>
        </p:txBody>
      </p:sp>
      <p:sp>
        <p:nvSpPr>
          <p:cNvPr id="37" name="TextBox 36">
            <a:extLst>
              <a:ext uri="{FF2B5EF4-FFF2-40B4-BE49-F238E27FC236}">
                <a16:creationId xmlns:a16="http://schemas.microsoft.com/office/drawing/2014/main" id="{03A1427A-D070-49D0-A121-CD1321D74F8B}"/>
              </a:ext>
            </a:extLst>
          </p:cNvPr>
          <p:cNvSpPr txBox="1"/>
          <p:nvPr/>
        </p:nvSpPr>
        <p:spPr>
          <a:xfrm>
            <a:off x="3902841" y="5996258"/>
            <a:ext cx="3609838" cy="670825"/>
          </a:xfrm>
          <a:prstGeom prst="rect">
            <a:avLst/>
          </a:prstGeom>
          <a:solidFill>
            <a:schemeClr val="tx2">
              <a:lumMod val="20000"/>
              <a:lumOff val="80000"/>
            </a:schemeClr>
          </a:solidFill>
        </p:spPr>
        <p:txBody>
          <a:bodyPr wrap="square" rtlCol="0">
            <a:spAutoFit/>
          </a:bodyPr>
          <a:lstStyle/>
          <a:p>
            <a:pPr marL="0" marR="0" indent="0" algn="ctr">
              <a:lnSpc>
                <a:spcPct val="119000"/>
              </a:lnSpc>
              <a:spcBef>
                <a:spcPts val="0"/>
              </a:spcBef>
              <a:spcAft>
                <a:spcPts val="300"/>
              </a:spcAft>
            </a:pPr>
            <a:r>
              <a:rPr lang="en-GB" sz="1100" b="1" kern="1400" dirty="0">
                <a:solidFill>
                  <a:srgbClr val="000000"/>
                </a:solidFill>
                <a:latin typeface="Calibri" panose="020F0502020204030204" pitchFamily="34" charset="0"/>
              </a:rPr>
              <a:t>PE</a:t>
            </a:r>
            <a:endParaRPr lang="en-GB" sz="1100" kern="1400" dirty="0">
              <a:ln>
                <a:noFill/>
              </a:ln>
              <a:solidFill>
                <a:srgbClr val="000000"/>
              </a:solidFill>
              <a:effectLst/>
              <a:latin typeface="Calibri" panose="020F0502020204030204" pitchFamily="34" charset="0"/>
            </a:endParaRPr>
          </a:p>
          <a:p>
            <a:pPr algn="ctr"/>
            <a:r>
              <a:rPr lang="en-GB" sz="1100" kern="1400" dirty="0">
                <a:ln>
                  <a:noFill/>
                </a:ln>
                <a:solidFill>
                  <a:srgbClr val="000000"/>
                </a:solidFill>
                <a:effectLst/>
                <a:latin typeface="Calibri" panose="020F0502020204030204" pitchFamily="34" charset="0"/>
              </a:rPr>
              <a:t>This half term we will be developing</a:t>
            </a:r>
          </a:p>
          <a:p>
            <a:pPr algn="ctr"/>
            <a:r>
              <a:rPr lang="en-GB" sz="1100" kern="1400" dirty="0">
                <a:ln>
                  <a:noFill/>
                </a:ln>
                <a:solidFill>
                  <a:srgbClr val="000000"/>
                </a:solidFill>
                <a:effectLst/>
                <a:latin typeface="Calibri" panose="020F0502020204030204" pitchFamily="34" charset="0"/>
              </a:rPr>
              <a:t> our fitness and football skill</a:t>
            </a:r>
            <a:r>
              <a:rPr lang="en-GB" sz="1100" kern="1400" dirty="0">
                <a:solidFill>
                  <a:srgbClr val="000000"/>
                </a:solidFill>
                <a:latin typeface="Calibri" panose="020F0502020204030204" pitchFamily="34" charset="0"/>
              </a:rPr>
              <a:t>s.</a:t>
            </a:r>
            <a:endParaRPr lang="en-GB" sz="1100" kern="1400" dirty="0">
              <a:ln>
                <a:noFill/>
              </a:ln>
              <a:solidFill>
                <a:srgbClr val="000000"/>
              </a:solidFill>
              <a:effectLst/>
              <a:latin typeface="Calibri" panose="020F0502020204030204" pitchFamily="34" charset="0"/>
            </a:endParaRPr>
          </a:p>
        </p:txBody>
      </p:sp>
      <p:sp>
        <p:nvSpPr>
          <p:cNvPr id="27" name="Rectangle 26">
            <a:extLst>
              <a:ext uri="{FF2B5EF4-FFF2-40B4-BE49-F238E27FC236}">
                <a16:creationId xmlns:a16="http://schemas.microsoft.com/office/drawing/2014/main" id="{F13A7E45-AF80-43C6-A76B-0BCE85B85D51}"/>
              </a:ext>
            </a:extLst>
          </p:cNvPr>
          <p:cNvSpPr/>
          <p:nvPr/>
        </p:nvSpPr>
        <p:spPr>
          <a:xfrm>
            <a:off x="186076" y="157485"/>
            <a:ext cx="7290133" cy="117229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a:lnSpc>
                <a:spcPct val="119000"/>
              </a:lnSpc>
              <a:spcBef>
                <a:spcPts val="0"/>
              </a:spcBef>
              <a:spcAft>
                <a:spcPts val="200"/>
              </a:spcAft>
            </a:pPr>
            <a:endParaRPr lang="en-GB" sz="2000" b="1" kern="1400" dirty="0">
              <a:ln>
                <a:noFill/>
              </a:ln>
              <a:solidFill>
                <a:srgbClr val="000000"/>
              </a:solidFill>
              <a:effectLst/>
              <a:latin typeface="Ebrima" panose="02000000000000000000" pitchFamily="2" charset="0"/>
            </a:endParaRPr>
          </a:p>
          <a:p>
            <a:pPr marL="0" marR="0" indent="0" algn="ctr">
              <a:spcBef>
                <a:spcPts val="0"/>
              </a:spcBef>
              <a:spcAft>
                <a:spcPts val="200"/>
              </a:spcAft>
            </a:pPr>
            <a:r>
              <a:rPr lang="en-GB" sz="2000" b="1" kern="1400" dirty="0">
                <a:ln>
                  <a:noFill/>
                </a:ln>
                <a:solidFill>
                  <a:srgbClr val="000000"/>
                </a:solidFill>
                <a:effectLst/>
                <a:latin typeface="Ebrima" panose="02000000000000000000" pitchFamily="2" charset="0"/>
              </a:rPr>
              <a:t>Why am I proud to live in </a:t>
            </a:r>
          </a:p>
          <a:p>
            <a:pPr marL="0" marR="0" indent="0" algn="ctr">
              <a:spcBef>
                <a:spcPts val="0"/>
              </a:spcBef>
              <a:spcAft>
                <a:spcPts val="200"/>
              </a:spcAft>
            </a:pPr>
            <a:r>
              <a:rPr lang="en-GB" sz="2000" b="1" kern="1400" dirty="0">
                <a:ln>
                  <a:noFill/>
                </a:ln>
                <a:solidFill>
                  <a:srgbClr val="000000"/>
                </a:solidFill>
                <a:effectLst/>
                <a:latin typeface="Ebrima" panose="02000000000000000000" pitchFamily="2" charset="0"/>
              </a:rPr>
              <a:t>Basingstoke ?</a:t>
            </a:r>
            <a:endParaRPr lang="en-GB" sz="2000" kern="1400" dirty="0">
              <a:ln>
                <a:noFill/>
              </a:ln>
              <a:solidFill>
                <a:srgbClr val="000000"/>
              </a:solidFill>
              <a:effectLst/>
              <a:latin typeface="Calibri" panose="020F0502020204030204" pitchFamily="34" charset="0"/>
            </a:endParaRPr>
          </a:p>
          <a:p>
            <a:pPr marL="0" marR="0" indent="0" algn="ctr">
              <a:lnSpc>
                <a:spcPct val="119000"/>
              </a:lnSpc>
              <a:spcBef>
                <a:spcPts val="0"/>
              </a:spcBef>
              <a:spcAft>
                <a:spcPts val="200"/>
              </a:spcAft>
            </a:pPr>
            <a:r>
              <a:rPr lang="en-GB" sz="2000" b="1" kern="1400" dirty="0">
                <a:ln>
                  <a:noFill/>
                </a:ln>
                <a:solidFill>
                  <a:srgbClr val="000000"/>
                </a:solidFill>
                <a:effectLst/>
                <a:latin typeface="Ebrima" panose="02000000000000000000" pitchFamily="2" charset="0"/>
              </a:rPr>
              <a:t>Autumn Term 1 2026</a:t>
            </a:r>
            <a:endParaRPr lang="en-GB" sz="2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p:txBody>
      </p:sp>
      <p:pic>
        <p:nvPicPr>
          <p:cNvPr id="2050" name="Picture 2" descr="Basingstoke: Discover Top Attractions and Sights - Whats on Hampshire">
            <a:extLst>
              <a:ext uri="{FF2B5EF4-FFF2-40B4-BE49-F238E27FC236}">
                <a16:creationId xmlns:a16="http://schemas.microsoft.com/office/drawing/2014/main" id="{A81FE515-E06A-6DCE-8CAE-E3A72DC1CF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8792" y="250166"/>
            <a:ext cx="1622310" cy="10343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hildren of the World: Amazon.co.uk: Edwards, Nicola, Stegmaier, Andrea: 9781838913267: Books">
            <a:extLst>
              <a:ext uri="{FF2B5EF4-FFF2-40B4-BE49-F238E27FC236}">
                <a16:creationId xmlns:a16="http://schemas.microsoft.com/office/drawing/2014/main" id="{8357F1B5-CA64-1EEF-C87E-D06105ECF7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94100" y="1375052"/>
            <a:ext cx="850034" cy="124405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is Is Our World: From Alaska to the Amazon – Meet 20 Children Just Like You: Amazon.co.uk: Turner, Tracey, Gilland, Åsa: 9781529062304: Books">
            <a:extLst>
              <a:ext uri="{FF2B5EF4-FFF2-40B4-BE49-F238E27FC236}">
                <a16:creationId xmlns:a16="http://schemas.microsoft.com/office/drawing/2014/main" id="{E1ACEA81-BAE1-5A1F-261D-7A449C9489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6568" y="1372129"/>
            <a:ext cx="882725" cy="123763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aking Maths Fun: Activities For International Day Of Mathematics">
            <a:extLst>
              <a:ext uri="{FF2B5EF4-FFF2-40B4-BE49-F238E27FC236}">
                <a16:creationId xmlns:a16="http://schemas.microsoft.com/office/drawing/2014/main" id="{25448444-B869-4923-8BA1-F09C901E199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0319" y="2668188"/>
            <a:ext cx="924903" cy="69764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6EA3C9A4-94FB-7B46-98F6-9D3607A0890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48694" y="6017912"/>
            <a:ext cx="627515" cy="627515"/>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induism | Origin, History, Beliefs, Gods, &amp; Facts | Britannica">
            <a:extLst>
              <a:ext uri="{FF2B5EF4-FFF2-40B4-BE49-F238E27FC236}">
                <a16:creationId xmlns:a16="http://schemas.microsoft.com/office/drawing/2014/main" id="{180A5F7B-E13D-8B4A-D78A-29D94FCDF6D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49775" y="5882780"/>
            <a:ext cx="1453231" cy="80932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12,500+ Cartoon Of Artists Painting Illustrations - iStock">
            <a:extLst>
              <a:ext uri="{FF2B5EF4-FFF2-40B4-BE49-F238E27FC236}">
                <a16:creationId xmlns:a16="http://schemas.microsoft.com/office/drawing/2014/main" id="{641E9419-5CC8-418F-95E6-BA330A58792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11178" y="4734292"/>
            <a:ext cx="1179938" cy="1179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1747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1530</TotalTime>
  <Words>509</Words>
  <Application>Microsoft Office PowerPoint</Application>
  <PresentationFormat>A4 Paper (210x297 mm)</PresentationFormat>
  <Paragraphs>55</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Calibri Light</vt:lpstr>
      <vt:lpstr>CCW Cursive Writing 4</vt:lpstr>
      <vt:lpstr>Ebrima</vt:lpstr>
      <vt:lpstr>Times New Roman</vt:lpstr>
      <vt:lpstr>XCCW Joined 4a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Norman</dc:creator>
  <cp:lastModifiedBy>Matthew Keeble</cp:lastModifiedBy>
  <cp:revision>11</cp:revision>
  <dcterms:created xsi:type="dcterms:W3CDTF">2026-06-10T08:20:27Z</dcterms:created>
  <dcterms:modified xsi:type="dcterms:W3CDTF">2026-09-08T14:30:10Z</dcterms:modified>
</cp:coreProperties>
</file>