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DEFF"/>
    <a:srgbClr val="DDDD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3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036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014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41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945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175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3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9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892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192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9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20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A2D1F-22AB-48AF-8215-61579310A7AD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48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CA0F10-0765-96A8-DA3E-259C149C327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9180" r="6854"/>
          <a:stretch/>
        </p:blipFill>
        <p:spPr>
          <a:xfrm>
            <a:off x="198847" y="264395"/>
            <a:ext cx="9735109" cy="6395196"/>
          </a:xfrm>
          <a:prstGeom prst="rect">
            <a:avLst/>
          </a:prstGeom>
        </p:spPr>
      </p:pic>
      <p:sp>
        <p:nvSpPr>
          <p:cNvPr id="15" name="Text Box 3">
            <a:extLst>
              <a:ext uri="{FF2B5EF4-FFF2-40B4-BE49-F238E27FC236}">
                <a16:creationId xmlns:a16="http://schemas.microsoft.com/office/drawing/2014/main" id="{7B02A89B-FC1D-4B53-BF2D-8B627B75E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49793"/>
            <a:ext cx="8528051" cy="2630488"/>
          </a:xfrm>
          <a:prstGeom prst="rect">
            <a:avLst/>
          </a:prstGeom>
          <a:solidFill>
            <a:srgbClr val="FFFFFF">
              <a:alpha val="45097"/>
            </a:srgbClr>
          </a:solidFill>
          <a:ln w="25400">
            <a:solidFill>
              <a:srgbClr val="063D7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How can I build the bets me?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Autumn Term 1 2026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890CF7F2-4059-487A-A685-1299A81CD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8662" y="3344676"/>
            <a:ext cx="3368675" cy="1667716"/>
          </a:xfrm>
          <a:prstGeom prst="rect">
            <a:avLst/>
          </a:prstGeom>
          <a:solidFill>
            <a:srgbClr val="FFC000">
              <a:alpha val="79999"/>
            </a:srgbClr>
          </a:solidFill>
          <a:ln w="25400">
            <a:solidFill>
              <a:srgbClr val="063D7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English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Our Class is a Family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Producing our class </a:t>
            </a:r>
            <a:r>
              <a:rPr lang="en-US" altLang="en-US" sz="1400" dirty="0" err="1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chater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b="1" dirty="0">
              <a:solidFill>
                <a:srgbClr val="000000"/>
              </a:solidFill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Calibri" panose="020F0502020204030204" pitchFamily="34" charset="0"/>
              </a:rPr>
              <a:t>Super Duper Me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Calibri" panose="020F0502020204030204" pitchFamily="34" charset="0"/>
              </a:rPr>
              <a:t>Writing a fact file about ourselves.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CD163AD9-1BA3-4F05-9448-7D553DE53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747" y="5087414"/>
            <a:ext cx="2713037" cy="1132598"/>
          </a:xfrm>
          <a:prstGeom prst="rect">
            <a:avLst/>
          </a:prstGeom>
          <a:solidFill>
            <a:srgbClr val="92D050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Science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The human body and senses 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8AD8ABB3-7C9A-46BD-B4CA-A80E0C946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6749" y="4197537"/>
            <a:ext cx="2387600" cy="2022475"/>
          </a:xfrm>
          <a:prstGeom prst="rect">
            <a:avLst/>
          </a:prstGeom>
          <a:solidFill>
            <a:schemeClr val="accent1">
              <a:lumMod val="40000"/>
              <a:lumOff val="60000"/>
              <a:alpha val="79999"/>
            </a:schemeClr>
          </a:solidFill>
          <a:ln>
            <a:noFill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Geography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dirty="0">
                <a:solidFill>
                  <a:srgbClr val="000000"/>
                </a:solidFill>
                <a:cs typeface="Calibri" panose="020F0502020204030204" pitchFamily="34" charset="0"/>
              </a:rPr>
              <a:t>Local study: Where live</a:t>
            </a: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cs typeface="Calibri" panose="020F0502020204030204" pitchFamily="34" charset="0"/>
              </a:rPr>
              <a:t>South Ham in Basingstoke</a:t>
            </a: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dirty="0">
                <a:solidFill>
                  <a:srgbClr val="000000"/>
                </a:solidFill>
                <a:cs typeface="Calibri" panose="020F0502020204030204" pitchFamily="34" charset="0"/>
              </a:rPr>
              <a:t>Fieldwork and map work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AF3C3106-A93E-4B55-8268-3C745C4C1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ADFFBB43-7D2D-4D4A-B311-BA36F6ACC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039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25A71128-B9D4-410C-B9A0-5FEDD6C56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754" y="72473"/>
            <a:ext cx="2358982" cy="667605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0F4CB3F-B098-42DF-8301-0018570D9D08}"/>
              </a:ext>
            </a:extLst>
          </p:cNvPr>
          <p:cNvSpPr txBox="1"/>
          <p:nvPr/>
        </p:nvSpPr>
        <p:spPr>
          <a:xfrm>
            <a:off x="7386699" y="0"/>
            <a:ext cx="2440830" cy="65313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b="1" kern="1400" dirty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Wider learning at home</a:t>
            </a:r>
            <a:endParaRPr lang="en-GB" sz="1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Talk to you parents, grandparents</a:t>
            </a:r>
            <a:r>
              <a:rPr lang="en-GB" sz="1400" dirty="0">
                <a:solidFill>
                  <a:srgbClr val="00B150"/>
                </a:solidFill>
                <a:latin typeface="CIDFont+F5"/>
              </a:rPr>
              <a:t> </a:t>
            </a:r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and other friends or family about what life and school was like when they were 5 or 6.</a:t>
            </a:r>
          </a:p>
          <a:p>
            <a:pPr algn="l"/>
            <a:endParaRPr lang="en-GB" sz="1400" b="0" i="0" u="none" strike="noStrike" baseline="0" dirty="0">
              <a:solidFill>
                <a:srgbClr val="00B150"/>
              </a:solidFill>
              <a:latin typeface="CIDFont+F5"/>
            </a:endParaRP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4"/>
              </a:rPr>
              <a:t>· </a:t>
            </a:r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Create a family tree and draw portraits for each member of your family.</a:t>
            </a:r>
          </a:p>
          <a:p>
            <a:pPr algn="l"/>
            <a:endParaRPr lang="en-GB" sz="1400" b="0" i="0" u="none" strike="noStrike" baseline="0" dirty="0">
              <a:solidFill>
                <a:srgbClr val="00B150"/>
              </a:solidFill>
              <a:latin typeface="CIDFont+F5"/>
            </a:endParaRP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4"/>
              </a:rPr>
              <a:t>· </a:t>
            </a:r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Enjoy the great outdoors and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do some exercise with your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family.</a:t>
            </a:r>
          </a:p>
          <a:p>
            <a:pPr algn="l"/>
            <a:endParaRPr lang="en-GB" sz="1400" b="0" i="0" u="none" strike="noStrike" baseline="0" dirty="0">
              <a:solidFill>
                <a:srgbClr val="00B150"/>
              </a:solidFill>
              <a:latin typeface="CIDFont+F5"/>
            </a:endParaRP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4"/>
              </a:rPr>
              <a:t>· </a:t>
            </a:r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Go on a number hunt with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your family and friends and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see where you can find lots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of different numbers.</a:t>
            </a:r>
          </a:p>
          <a:p>
            <a:pPr algn="l"/>
            <a:endParaRPr lang="en-GB" sz="1400" b="0" i="0" u="none" strike="noStrike" baseline="0" dirty="0">
              <a:solidFill>
                <a:srgbClr val="00B150"/>
              </a:solidFill>
              <a:latin typeface="CIDFont+F5"/>
            </a:endParaRP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4"/>
              </a:rPr>
              <a:t>· </a:t>
            </a:r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Help your grown up prepare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a meal and talk about all the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different ingredients and the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different colours you can see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on the plate.</a:t>
            </a:r>
          </a:p>
          <a:p>
            <a:pPr algn="l"/>
            <a:endParaRPr lang="en-GB" sz="1400" b="0" i="0" u="none" strike="noStrike" baseline="0" dirty="0">
              <a:solidFill>
                <a:srgbClr val="00B150"/>
              </a:solidFill>
              <a:latin typeface="CIDFont+F5"/>
            </a:endParaRP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4"/>
              </a:rPr>
              <a:t>· </a:t>
            </a:r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Look at yourself in the mirror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and point to your nose, eyes</a:t>
            </a:r>
          </a:p>
          <a:p>
            <a:pPr algn="l"/>
            <a:r>
              <a:rPr lang="en-GB" sz="1400" b="0" i="0" u="none" strike="noStrike" baseline="0" dirty="0">
                <a:solidFill>
                  <a:srgbClr val="00B150"/>
                </a:solidFill>
                <a:latin typeface="CIDFont+F5"/>
              </a:rPr>
              <a:t>and mouth.</a:t>
            </a:r>
            <a:r>
              <a:rPr lang="en-GB" sz="14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509B591-99F5-4579-9901-8ED8CE06A24E}"/>
              </a:ext>
            </a:extLst>
          </p:cNvPr>
          <p:cNvSpPr txBox="1"/>
          <p:nvPr/>
        </p:nvSpPr>
        <p:spPr>
          <a:xfrm>
            <a:off x="1384196" y="1375052"/>
            <a:ext cx="5204421" cy="89242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English: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Texts drivers:  Our Class is Family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Super Duper ME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A3ED4A-991B-408A-9681-858FDE6717C4}"/>
              </a:ext>
            </a:extLst>
          </p:cNvPr>
          <p:cNvSpPr txBox="1"/>
          <p:nvPr/>
        </p:nvSpPr>
        <p:spPr>
          <a:xfrm>
            <a:off x="130264" y="2624349"/>
            <a:ext cx="7184936" cy="626838"/>
          </a:xfrm>
          <a:prstGeom prst="rect">
            <a:avLst/>
          </a:prstGeom>
          <a:solidFill>
            <a:srgbClr val="DDDDFF"/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Maths: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kern="1400" dirty="0">
                <a:solidFill>
                  <a:srgbClr val="000000"/>
                </a:solidFill>
                <a:latin typeface="Calibri" panose="020F0502020204030204" pitchFamily="34" charset="0"/>
              </a:rPr>
              <a:t>Number and Place value</a:t>
            </a:r>
            <a:endParaRPr lang="en-GB" sz="1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EB32169-101C-4535-81E2-B865BA03697D}"/>
              </a:ext>
            </a:extLst>
          </p:cNvPr>
          <p:cNvSpPr txBox="1"/>
          <p:nvPr/>
        </p:nvSpPr>
        <p:spPr>
          <a:xfrm>
            <a:off x="1216517" y="3418834"/>
            <a:ext cx="6082674" cy="1171988"/>
          </a:xfrm>
          <a:prstGeom prst="rect">
            <a:avLst/>
          </a:prstGeom>
          <a:solidFill>
            <a:srgbClr val="BDDEFF"/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Science</a:t>
            </a: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: the Human body and senses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/>
            <a:r>
              <a:rPr lang="en-GB" sz="1100" b="0" i="0" u="none" strike="noStrike" baseline="0" dirty="0">
                <a:latin typeface="CIDFont+F5"/>
              </a:rPr>
              <a:t>We will learning about our bodies and our senses. We will know that we have five senses: sight, hearing,</a:t>
            </a:r>
          </a:p>
          <a:p>
            <a:pPr algn="l"/>
            <a:r>
              <a:rPr lang="en-GB" sz="1100" b="0" i="0" u="none" strike="noStrike" baseline="0" dirty="0">
                <a:latin typeface="CIDFont+F5"/>
              </a:rPr>
              <a:t>touch, taste and smell. We will also learn how to take care of our bodies by maintaining a balanced diet</a:t>
            </a:r>
            <a:r>
              <a:rPr lang="en-GB" sz="1800" b="0" i="0" u="none" strike="noStrike" baseline="0" dirty="0">
                <a:latin typeface="CIDFont+F5"/>
              </a:rPr>
              <a:t>.</a:t>
            </a:r>
            <a:endParaRPr lang="en-GB" sz="1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22112C-F239-4909-884A-78219F985B9F}"/>
              </a:ext>
            </a:extLst>
          </p:cNvPr>
          <p:cNvSpPr txBox="1"/>
          <p:nvPr/>
        </p:nvSpPr>
        <p:spPr>
          <a:xfrm>
            <a:off x="130265" y="4635763"/>
            <a:ext cx="3664706" cy="7770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G</a:t>
            </a: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eography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4294B"/>
                </a:solidFill>
                <a:effectLst/>
                <a:latin typeface="Calibri" panose="020F0502020204030204" pitchFamily="34" charset="0"/>
              </a:rPr>
              <a:t>Local Area study. Looking at features of South Ham. Using our fieldwork and map skills.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5658DFC-7ABE-4891-9918-1C3C9DD79FBF}"/>
              </a:ext>
            </a:extLst>
          </p:cNvPr>
          <p:cNvSpPr txBox="1"/>
          <p:nvPr/>
        </p:nvSpPr>
        <p:spPr>
          <a:xfrm>
            <a:off x="3839379" y="4635763"/>
            <a:ext cx="3475821" cy="10642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Art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/>
            <a:r>
              <a:rPr lang="en-GB" sz="1100" b="0" i="0" u="none" strike="noStrike" baseline="0" dirty="0">
                <a:latin typeface="CIDFont+F5"/>
              </a:rPr>
              <a:t>We will look at different materials and equipment we can</a:t>
            </a:r>
          </a:p>
          <a:p>
            <a:pPr algn="l"/>
            <a:r>
              <a:rPr lang="en-GB" sz="1100" b="0" i="0" u="none" strike="noStrike" baseline="0" dirty="0">
                <a:latin typeface="CIDFont+F5"/>
              </a:rPr>
              <a:t>use to create art. We will look at the work of Picasso, Van</a:t>
            </a:r>
          </a:p>
          <a:p>
            <a:pPr algn="l"/>
            <a:r>
              <a:rPr lang="en-GB" sz="1100" b="0" i="0" u="none" strike="noStrike" baseline="0" dirty="0">
                <a:latin typeface="CIDFont+F5"/>
              </a:rPr>
              <a:t>Gough and Andy Warhol</a:t>
            </a:r>
          </a:p>
          <a:p>
            <a:pPr algn="l"/>
            <a:r>
              <a:rPr lang="en-GB" sz="1100" b="0" i="0" u="none" strike="noStrike" baseline="0" dirty="0">
                <a:latin typeface="CIDFont+F5"/>
              </a:rPr>
              <a:t>We will create a self portrait.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DADA297-2AD2-4624-875A-467069256EC7}"/>
              </a:ext>
            </a:extLst>
          </p:cNvPr>
          <p:cNvSpPr txBox="1"/>
          <p:nvPr/>
        </p:nvSpPr>
        <p:spPr>
          <a:xfrm>
            <a:off x="130264" y="5503307"/>
            <a:ext cx="3664706" cy="8539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RE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4294B"/>
                </a:solidFill>
                <a:effectLst/>
                <a:latin typeface="Calibri" panose="020F0502020204030204" pitchFamily="34" charset="0"/>
              </a:rPr>
              <a:t>Who is Jesus and why is he important to Christians.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3A1427A-D070-49D0-A121-CD1321D74F8B}"/>
              </a:ext>
            </a:extLst>
          </p:cNvPr>
          <p:cNvSpPr txBox="1"/>
          <p:nvPr/>
        </p:nvSpPr>
        <p:spPr>
          <a:xfrm>
            <a:off x="3857920" y="5930283"/>
            <a:ext cx="3465828" cy="520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PE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Fitness and Football</a:t>
            </a:r>
            <a:endParaRPr lang="en-GB" sz="1100" kern="1400" dirty="0">
              <a:ln>
                <a:noFill/>
              </a:ln>
              <a:solidFill>
                <a:srgbClr val="04294B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13A7E45-AF80-43C6-A76B-0BCE85B85D51}"/>
              </a:ext>
            </a:extLst>
          </p:cNvPr>
          <p:cNvSpPr/>
          <p:nvPr/>
        </p:nvSpPr>
        <p:spPr>
          <a:xfrm>
            <a:off x="186076" y="157485"/>
            <a:ext cx="7025607" cy="1172299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200"/>
              </a:spcAft>
            </a:pPr>
            <a:r>
              <a:rPr lang="en-GB" sz="20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How can I Be the Best </a:t>
            </a:r>
            <a:r>
              <a:rPr lang="en-GB" sz="2000" b="1" kern="1400" dirty="0">
                <a:solidFill>
                  <a:srgbClr val="000000"/>
                </a:solidFill>
                <a:latin typeface="Ebrima" panose="02000000000000000000" pitchFamily="2" charset="0"/>
              </a:rPr>
              <a:t>M</a:t>
            </a:r>
            <a:r>
              <a:rPr lang="en-GB" sz="20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e?</a:t>
            </a:r>
            <a:endParaRPr lang="en-GB" sz="2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200"/>
              </a:spcAft>
            </a:pPr>
            <a:r>
              <a:rPr lang="en-GB" sz="20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Autumn Term 1 2026</a:t>
            </a:r>
            <a:endParaRPr lang="en-GB" sz="2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3A9992C-2C86-34D3-D326-166D2D9969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26" y="1400256"/>
            <a:ext cx="901369" cy="116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Super Bowl champ's inspiring new book: Super Duper Me – Mom Read It">
            <a:extLst>
              <a:ext uri="{FF2B5EF4-FFF2-40B4-BE49-F238E27FC236}">
                <a16:creationId xmlns:a16="http://schemas.microsoft.com/office/drawing/2014/main" id="{A58F749E-36C3-2570-5E5E-5910B47B9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580" y="1320943"/>
            <a:ext cx="915987" cy="117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Five Senses - Free Worksheet - SKOOLGO">
            <a:extLst>
              <a:ext uri="{FF2B5EF4-FFF2-40B4-BE49-F238E27FC236}">
                <a16:creationId xmlns:a16="http://schemas.microsoft.com/office/drawing/2014/main" id="{A5D27C9A-6205-313C-C1C1-F96B06DCC4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8" t="12212" r="6329" b="8814"/>
          <a:stretch/>
        </p:blipFill>
        <p:spPr bwMode="auto">
          <a:xfrm>
            <a:off x="144310" y="3280522"/>
            <a:ext cx="1072207" cy="1264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asso's self-portraits offer one of the most fascinating ...">
            <a:extLst>
              <a:ext uri="{FF2B5EF4-FFF2-40B4-BE49-F238E27FC236}">
                <a16:creationId xmlns:a16="http://schemas.microsoft.com/office/drawing/2014/main" id="{86EF4299-9DCC-5CBF-17AA-C3792E92C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796" y="5380551"/>
            <a:ext cx="866887" cy="86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174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1526</TotalTime>
  <Words>336</Words>
  <Application>Microsoft Office PowerPoint</Application>
  <PresentationFormat>A4 Paper (210x297 mm)</PresentationFormat>
  <Paragraphs>66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CCW Cursive Writing 4</vt:lpstr>
      <vt:lpstr>CIDFont+F4</vt:lpstr>
      <vt:lpstr>CIDFont+F5</vt:lpstr>
      <vt:lpstr>Ebrima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Norman</dc:creator>
  <cp:lastModifiedBy>Kate Norman</cp:lastModifiedBy>
  <cp:revision>8</cp:revision>
  <dcterms:created xsi:type="dcterms:W3CDTF">2026-06-10T08:20:27Z</dcterms:created>
  <dcterms:modified xsi:type="dcterms:W3CDTF">2026-09-24T08:00:13Z</dcterms:modified>
</cp:coreProperties>
</file>