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DEFF"/>
    <a:srgbClr val="DDDD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130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036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014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6414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945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175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3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69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8926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192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4900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5203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A2D1F-22AB-48AF-8215-61579310A7AD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F9DC1-2848-457E-A24C-2245595CC5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48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mp"/><Relationship Id="rId3" Type="http://schemas.openxmlformats.org/officeDocument/2006/relationships/image" Target="../media/image1.png"/><Relationship Id="rId7" Type="http://schemas.openxmlformats.org/officeDocument/2006/relationships/image" Target="../media/image6.tm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10.tmp"/><Relationship Id="rId5" Type="http://schemas.openxmlformats.org/officeDocument/2006/relationships/image" Target="../media/image2.jpeg"/><Relationship Id="rId10" Type="http://schemas.openxmlformats.org/officeDocument/2006/relationships/image" Target="../media/image9.tmp"/><Relationship Id="rId4" Type="http://schemas.openxmlformats.org/officeDocument/2006/relationships/image" Target="../media/image5.tmp"/><Relationship Id="rId9" Type="http://schemas.openxmlformats.org/officeDocument/2006/relationships/image" Target="../media/image8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Union Jack - Wikipedia">
            <a:extLst>
              <a:ext uri="{FF2B5EF4-FFF2-40B4-BE49-F238E27FC236}">
                <a16:creationId xmlns:a16="http://schemas.microsoft.com/office/drawing/2014/main" id="{D3784C82-96EA-7685-CB26-E6E0C2212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9093" y="-16497"/>
            <a:ext cx="10954278" cy="687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3">
            <a:extLst>
              <a:ext uri="{FF2B5EF4-FFF2-40B4-BE49-F238E27FC236}">
                <a16:creationId xmlns:a16="http://schemas.microsoft.com/office/drawing/2014/main" id="{7B02A89B-FC1D-4B53-BF2D-8B627B75E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49793"/>
            <a:ext cx="8528051" cy="2210670"/>
          </a:xfrm>
          <a:prstGeom prst="rect">
            <a:avLst/>
          </a:prstGeom>
          <a:solidFill>
            <a:srgbClr val="FFFFFF">
              <a:alpha val="45097"/>
            </a:srgbClr>
          </a:solidFill>
          <a:ln w="25400">
            <a:solidFill>
              <a:srgbClr val="063D7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Is the UK a good holiday destination?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4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Autumn Term 1 2026</a:t>
            </a:r>
            <a:endParaRPr kumimoji="0" lang="en-US" altLang="en-US" sz="4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6" name="Text Box 4">
            <a:extLst>
              <a:ext uri="{FF2B5EF4-FFF2-40B4-BE49-F238E27FC236}">
                <a16:creationId xmlns:a16="http://schemas.microsoft.com/office/drawing/2014/main" id="{890CF7F2-4059-487A-A685-1299A81CD9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96601" y="3571558"/>
            <a:ext cx="3368675" cy="3033713"/>
          </a:xfrm>
          <a:prstGeom prst="rect">
            <a:avLst/>
          </a:prstGeom>
          <a:solidFill>
            <a:schemeClr val="bg1">
              <a:alpha val="74000"/>
            </a:schemeClr>
          </a:solidFill>
          <a:ln w="1905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English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00000"/>
                </a:solidFill>
                <a:cs typeface="Calibri" panose="020F0502020204030204" pitchFamily="34" charset="0"/>
              </a:rPr>
              <a:t>We will begin by writing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00000"/>
                </a:solidFill>
                <a:cs typeface="Calibri" panose="020F0502020204030204" pitchFamily="34" charset="0"/>
              </a:rPr>
              <a:t> narratives based on ‘The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00000"/>
                </a:solidFill>
                <a:cs typeface="Calibri" panose="020F0502020204030204" pitchFamily="34" charset="0"/>
              </a:rPr>
              <a:t>Hundred Decker </a:t>
            </a:r>
            <a:r>
              <a:rPr lang="en-US" altLang="en-US" sz="1400" dirty="0" err="1">
                <a:solidFill>
                  <a:srgbClr val="000000"/>
                </a:solidFill>
                <a:cs typeface="Calibri" panose="020F0502020204030204" pitchFamily="34" charset="0"/>
              </a:rPr>
              <a:t>Bus’</a:t>
            </a:r>
            <a:r>
              <a:rPr lang="en-US" altLang="en-US" sz="1400" dirty="0">
                <a:solidFill>
                  <a:srgbClr val="000000"/>
                </a:solidFill>
                <a:cs typeface="Calibri" panose="020F0502020204030204" pitchFamily="34" charset="0"/>
              </a:rPr>
              <a:t> with a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00000"/>
                </a:solidFill>
                <a:cs typeface="Calibri" panose="020F0502020204030204" pitchFamily="34" charset="0"/>
              </a:rPr>
              <a:t> specific focus on descriptive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00000"/>
                </a:solidFill>
                <a:cs typeface="Calibri" panose="020F0502020204030204" pitchFamily="34" charset="0"/>
              </a:rPr>
              <a:t> language.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cs typeface="Calibri" panose="020F050202020403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cs typeface="Calibri" panose="020F0502020204030204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400" dirty="0">
                <a:solidFill>
                  <a:srgbClr val="000000"/>
                </a:solidFill>
                <a:cs typeface="Calibri" panose="020F0502020204030204" pitchFamily="34" charset="0"/>
              </a:rPr>
              <a:t>		After this, we will 		move on to retelling 		the story of ‘Katie in 		London’.</a:t>
            </a:r>
            <a:endParaRPr kumimoji="0" lang="en-US" altLang="en-US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Text Box 5">
            <a:extLst>
              <a:ext uri="{FF2B5EF4-FFF2-40B4-BE49-F238E27FC236}">
                <a16:creationId xmlns:a16="http://schemas.microsoft.com/office/drawing/2014/main" id="{CD163AD9-1BA3-4F05-9448-7D553DE538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955" y="3887975"/>
            <a:ext cx="2713037" cy="2630488"/>
          </a:xfrm>
          <a:prstGeom prst="rect">
            <a:avLst/>
          </a:prstGeom>
          <a:solidFill>
            <a:schemeClr val="bg1">
              <a:alpha val="74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Geography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We will learn about the four nations of the United Kingdom: England, Scotland, Wales and Northern Ireland.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sz="1400" dirty="0">
              <a:cs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cs typeface="Calibri" panose="020F0502020204030204" pitchFamily="34" charset="0"/>
              </a:rPr>
              <a:t>During these lessons, we will be looking at their capital cities, natal landmarks, symbols, flags and traditions.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effectLst/>
            </a:endParaRPr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8AD8ABB3-7C9A-46BD-B4CA-A80E0C9465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6749" y="4197537"/>
            <a:ext cx="2387600" cy="2022475"/>
          </a:xfrm>
          <a:prstGeom prst="rect">
            <a:avLst/>
          </a:prstGeom>
          <a:solidFill>
            <a:schemeClr val="bg1">
              <a:alpha val="74000"/>
            </a:schemeClr>
          </a:solidFill>
          <a:ln w="19050">
            <a:solidFill>
              <a:schemeClr val="accent1">
                <a:lumMod val="75000"/>
              </a:schemeClr>
            </a:solidFill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b="1" i="0" u="none" strike="noStrike" cap="none" normalizeH="0" baseline="0" dirty="0">
                <a:ln>
                  <a:noFill/>
                </a:ln>
                <a:solidFill>
                  <a:srgbClr val="04294B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Art</a:t>
            </a:r>
            <a:endParaRPr kumimoji="0" lang="en-US" altLang="en-US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We will look at the work of Ilona Drew, explore a variety of drawing techniques and create artwork of a London landmark.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CW Cursive Writing 4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AF3C3106-A93E-4B55-8268-3C745C4C13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0" name="Rectangle 11">
            <a:extLst>
              <a:ext uri="{FF2B5EF4-FFF2-40B4-BE49-F238E27FC236}">
                <a16:creationId xmlns:a16="http://schemas.microsoft.com/office/drawing/2014/main" id="{ADFFBB43-7D2D-4D4A-B311-BA36F6ACC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" name="Picture 4" descr="The Hundred Decker Bus : Smith, Mike: Amazon.co.uk: Books">
            <a:extLst>
              <a:ext uri="{FF2B5EF4-FFF2-40B4-BE49-F238E27FC236}">
                <a16:creationId xmlns:a16="http://schemas.microsoft.com/office/drawing/2014/main" id="{F4D56510-FE60-6986-C0DC-C357E412B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5889" y="3887975"/>
            <a:ext cx="1064251" cy="136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Katie In London : Mayhew, James: Amazon.co.uk: Books">
            <a:extLst>
              <a:ext uri="{FF2B5EF4-FFF2-40B4-BE49-F238E27FC236}">
                <a16:creationId xmlns:a16="http://schemas.microsoft.com/office/drawing/2014/main" id="{F57FB242-1F2C-232D-9781-23698A161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7233" y="5188717"/>
            <a:ext cx="1394636" cy="127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1039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25A71128-B9D4-410C-B9A0-5FEDD6C56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536" y="72473"/>
            <a:ext cx="2177200" cy="6676057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0F4CB3F-B098-42DF-8301-0018570D9D08}"/>
              </a:ext>
            </a:extLst>
          </p:cNvPr>
          <p:cNvSpPr txBox="1"/>
          <p:nvPr/>
        </p:nvSpPr>
        <p:spPr>
          <a:xfrm>
            <a:off x="7598537" y="0"/>
            <a:ext cx="2165725" cy="6731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b="1" kern="1400" dirty="0">
                <a:ln>
                  <a:noFill/>
                </a:ln>
                <a:solidFill>
                  <a:srgbClr val="0070C0"/>
                </a:solidFill>
                <a:effectLst/>
                <a:latin typeface="Calibri" panose="020F0502020204030204" pitchFamily="34" charset="0"/>
              </a:rPr>
              <a:t>Wider learning at home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We encourage the children </a:t>
            </a:r>
            <a:r>
              <a:rPr lang="en-GB" sz="1100" b="1" kern="1400" dirty="0">
                <a:solidFill>
                  <a:srgbClr val="FF0000"/>
                </a:solidFill>
                <a:latin typeface="Calibri" panose="020F0502020204030204" pitchFamily="34" charset="0"/>
              </a:rPr>
              <a:t>to read 4 times a week </a:t>
            </a:r>
            <a:r>
              <a:rPr lang="en-GB" sz="11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at home, as well as practising their spellings and number bonds.</a:t>
            </a:r>
            <a:endParaRPr lang="en-GB" sz="1100" b="1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500" kern="1400" dirty="0">
                <a:ln>
                  <a:noFill/>
                </a:ln>
                <a:solidFill>
                  <a:srgbClr val="00B050"/>
                </a:solidFill>
                <a:effectLst/>
                <a:latin typeface="Symbol" panose="05050102010706020507" pitchFamily="18" charset="2"/>
              </a:rPr>
              <a:t>·</a:t>
            </a:r>
            <a:r>
              <a:rPr lang="en-GB" sz="15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1100" kern="1400" dirty="0">
                <a:ln>
                  <a:noFill/>
                </a:ln>
                <a:solidFill>
                  <a:srgbClr val="00B050"/>
                </a:solidFill>
                <a:effectLst/>
                <a:latin typeface="Calibri" panose="020F0502020204030204" pitchFamily="34" charset="0"/>
              </a:rPr>
              <a:t>Call or video chat with friends or family who love in different parts of the UK. What is similar and different?</a:t>
            </a: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solidFill>
                  <a:srgbClr val="00B050"/>
                </a:solidFill>
                <a:latin typeface="Calibri" panose="020F0502020204030204" pitchFamily="34" charset="0"/>
              </a:rPr>
              <a:t>Watch a relevant ‘Go </a:t>
            </a:r>
            <a:r>
              <a:rPr lang="en-GB" sz="1100" kern="1400" dirty="0" err="1">
                <a:solidFill>
                  <a:srgbClr val="00B050"/>
                </a:solidFill>
                <a:latin typeface="Calibri" panose="020F0502020204030204" pitchFamily="34" charset="0"/>
              </a:rPr>
              <a:t>Jetters</a:t>
            </a:r>
            <a:r>
              <a:rPr lang="en-GB" sz="1100" kern="1400" dirty="0">
                <a:solidFill>
                  <a:srgbClr val="00B050"/>
                </a:solidFill>
                <a:latin typeface="Calibri" panose="020F0502020204030204" pitchFamily="34" charset="0"/>
              </a:rPr>
              <a:t>’ episode: Stonehenge, Giant’s Causeway, Big Ben, Loch Ness, Caernarfon Castle, Dover and Tower Bridge.</a:t>
            </a:r>
            <a:r>
              <a:rPr lang="pl-PL" sz="1100" dirty="0"/>
              <a:t> </a:t>
            </a:r>
            <a:r>
              <a:rPr lang="pl-PL" sz="900" dirty="0"/>
              <a:t>https:// www.bbc.co.uk/iplayer/episodes/ m0007z03/go-jetters? seriesId=m0007z03-structural-1- b06l1w5z</a:t>
            </a:r>
            <a:r>
              <a:rPr lang="en-GB" sz="900" dirty="0"/>
              <a:t> </a:t>
            </a:r>
            <a:endParaRPr lang="en-GB" sz="900" kern="1400" dirty="0">
              <a:solidFill>
                <a:srgbClr val="00B050"/>
              </a:solidFill>
              <a:latin typeface="Calibri" panose="020F050202020403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solidFill>
                  <a:srgbClr val="00B050"/>
                </a:solidFill>
                <a:latin typeface="Calibri" panose="020F0502020204030204" pitchFamily="34" charset="0"/>
              </a:rPr>
              <a:t>Find out 3 facts about a famous person from each of the four nations of the UK.</a:t>
            </a: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solidFill>
                  <a:srgbClr val="00B050"/>
                </a:solidFill>
                <a:latin typeface="Calibri" panose="020F0502020204030204" pitchFamily="34" charset="0"/>
              </a:rPr>
              <a:t>Use the following link to go on a virtual tour of the Houses of Parliament! </a:t>
            </a:r>
            <a:r>
              <a:rPr lang="en-GB" sz="900" dirty="0"/>
              <a:t>https:// virtualtour.parliament.uk/ </a:t>
            </a:r>
            <a:r>
              <a:rPr lang="en-GB" sz="900" dirty="0" err="1"/>
              <a:t>palaceofwestminster</a:t>
            </a:r>
            <a:r>
              <a:rPr lang="en-GB" sz="900" dirty="0"/>
              <a:t> </a:t>
            </a:r>
            <a:endParaRPr lang="en-GB" sz="900" kern="1400" dirty="0">
              <a:solidFill>
                <a:srgbClr val="00B050"/>
              </a:solidFill>
              <a:latin typeface="Calibri" panose="020F050202020403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b="1" kern="1400" dirty="0">
                <a:solidFill>
                  <a:srgbClr val="FF0000"/>
                </a:solidFill>
                <a:latin typeface="Calibri" panose="020F0502020204030204" pitchFamily="34" charset="0"/>
              </a:rPr>
              <a:t>All of the Year 2 team appreciate the hard work you put in with your child. It really makes a difference!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9509B591-99F5-4579-9901-8ED8CE06A24E}"/>
              </a:ext>
            </a:extLst>
          </p:cNvPr>
          <p:cNvSpPr txBox="1"/>
          <p:nvPr/>
        </p:nvSpPr>
        <p:spPr>
          <a:xfrm>
            <a:off x="1056068" y="1375052"/>
            <a:ext cx="5429518" cy="109388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English: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Texts drivers:  The Hundred Decker Bus and Katie in London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will begin by writing narratives with a specific focus on descriptive language. After this, we will move on to retelling the story of ‘Katie in London’.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2A3ED4A-991B-408A-9681-858FDE6717C4}"/>
              </a:ext>
            </a:extLst>
          </p:cNvPr>
          <p:cNvSpPr txBox="1"/>
          <p:nvPr/>
        </p:nvSpPr>
        <p:spPr>
          <a:xfrm>
            <a:off x="130264" y="2624349"/>
            <a:ext cx="7352360" cy="558358"/>
          </a:xfrm>
          <a:prstGeom prst="rect">
            <a:avLst/>
          </a:prstGeom>
          <a:solidFill>
            <a:srgbClr val="DDDDFF"/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Maths: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0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 the first half term we will be revisiting number and place value, addition, subtraction and money.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EB32169-101C-4535-81E2-B865BA03697D}"/>
              </a:ext>
            </a:extLst>
          </p:cNvPr>
          <p:cNvSpPr txBox="1"/>
          <p:nvPr/>
        </p:nvSpPr>
        <p:spPr>
          <a:xfrm>
            <a:off x="160319" y="3354145"/>
            <a:ext cx="7352360" cy="558358"/>
          </a:xfrm>
          <a:prstGeom prst="rect">
            <a:avLst/>
          </a:prstGeom>
          <a:solidFill>
            <a:srgbClr val="BDDEFF"/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Science: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0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During our Science lessons, we will be investigating what animals need to survive and their habitats.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22112C-F239-4909-884A-78219F985B9F}"/>
              </a:ext>
            </a:extLst>
          </p:cNvPr>
          <p:cNvSpPr txBox="1"/>
          <p:nvPr/>
        </p:nvSpPr>
        <p:spPr>
          <a:xfrm>
            <a:off x="160320" y="4019546"/>
            <a:ext cx="3664706" cy="125688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G</a:t>
            </a: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eography: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4294B"/>
                </a:solidFill>
                <a:effectLst/>
                <a:latin typeface="Calibri" panose="020F0502020204030204" pitchFamily="34" charset="0"/>
              </a:rPr>
              <a:t>We will learn about the four nations of the United Kingdom: England, Scotland, Wales and Northern Ireland.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solidFill>
                  <a:srgbClr val="04294B"/>
                </a:solidFill>
                <a:latin typeface="Calibri" panose="020F0502020204030204" pitchFamily="34" charset="0"/>
              </a:rPr>
              <a:t>During these lessons, we will be looking at their capital cities, natural landmarks, symbols, flags and traditions.</a:t>
            </a:r>
            <a:endParaRPr lang="en-GB" sz="11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5658DFC-7ABE-4891-9918-1C3C9DD79FBF}"/>
              </a:ext>
            </a:extLst>
          </p:cNvPr>
          <p:cNvSpPr txBox="1"/>
          <p:nvPr/>
        </p:nvSpPr>
        <p:spPr>
          <a:xfrm>
            <a:off x="3869434" y="4000615"/>
            <a:ext cx="3664706" cy="101694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Art: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will look at the work of Ilona 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Drew,  explore a variety of drawing techniques and create artwork of a London landmark.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DADA297-2AD2-4624-875A-467069256EC7}"/>
              </a:ext>
            </a:extLst>
          </p:cNvPr>
          <p:cNvSpPr txBox="1"/>
          <p:nvPr/>
        </p:nvSpPr>
        <p:spPr>
          <a:xfrm>
            <a:off x="141738" y="5321726"/>
            <a:ext cx="3664706" cy="7770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RE:</a:t>
            </a:r>
            <a:endParaRPr lang="en-GB" sz="14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100" kern="1400" dirty="0">
                <a:ln>
                  <a:noFill/>
                </a:ln>
                <a:solidFill>
                  <a:srgbClr val="04294B"/>
                </a:solidFill>
                <a:effectLst/>
                <a:latin typeface="Calibri" panose="020F0502020204030204" pitchFamily="34" charset="0"/>
              </a:rPr>
              <a:t>We will learn about the Jewish harvest festival of Sukkot, including how it is celebrated.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3A1427A-D070-49D0-A121-CD1321D74F8B}"/>
              </a:ext>
            </a:extLst>
          </p:cNvPr>
          <p:cNvSpPr txBox="1"/>
          <p:nvPr/>
        </p:nvSpPr>
        <p:spPr>
          <a:xfrm>
            <a:off x="3858823" y="4964553"/>
            <a:ext cx="3664706" cy="176048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19000"/>
              </a:lnSpc>
              <a:spcAft>
                <a:spcPts val="600"/>
              </a:spcAft>
            </a:pPr>
            <a:endParaRPr lang="en-GB" sz="1400" b="1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endParaRPr lang="en-GB" sz="1400" b="1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My Happy Minds: </a:t>
            </a:r>
            <a:br>
              <a:rPr lang="en-GB" sz="14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</a:br>
            <a:r>
              <a:rPr lang="en-GB" sz="11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will begin the year by ‘Meeting Our Brain’.</a:t>
            </a:r>
            <a:endParaRPr lang="en-GB" sz="1100" b="1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endParaRPr lang="en-GB" sz="1100" b="1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endParaRPr lang="en-GB" sz="1100" b="1" kern="1400" dirty="0">
              <a:ln>
                <a:noFill/>
              </a:ln>
              <a:solidFill>
                <a:srgbClr val="04294B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13A7E45-AF80-43C6-A76B-0BCE85B85D51}"/>
              </a:ext>
            </a:extLst>
          </p:cNvPr>
          <p:cNvSpPr/>
          <p:nvPr/>
        </p:nvSpPr>
        <p:spPr>
          <a:xfrm>
            <a:off x="186075" y="157485"/>
            <a:ext cx="7326603" cy="1172299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200"/>
              </a:spcAft>
            </a:pPr>
            <a:r>
              <a:rPr lang="en-GB" sz="20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</a:rPr>
              <a:t>Is the UK a good holiday destination?</a:t>
            </a:r>
            <a:endParaRPr lang="en-GB" sz="2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200"/>
              </a:spcAft>
            </a:pPr>
            <a:r>
              <a:rPr lang="en-GB" sz="2000" b="1" kern="1400" dirty="0">
                <a:ln>
                  <a:noFill/>
                </a:ln>
                <a:solidFill>
                  <a:srgbClr val="000000"/>
                </a:solidFill>
                <a:effectLst/>
                <a:latin typeface="Ebrima" panose="02000000000000000000" pitchFamily="2" charset="0"/>
              </a:rPr>
              <a:t>Autumn Term 1 2026</a:t>
            </a:r>
            <a:endParaRPr lang="en-GB" sz="20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2" name="Picture 2" descr="Union Jack - Wikipedia">
            <a:extLst>
              <a:ext uri="{FF2B5EF4-FFF2-40B4-BE49-F238E27FC236}">
                <a16:creationId xmlns:a16="http://schemas.microsoft.com/office/drawing/2014/main" id="{07168317-A305-0E71-5E10-520748B9B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326" y="283050"/>
            <a:ext cx="1339402" cy="840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7DE1917-C4E3-6656-7EB4-1EC6E7D968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465" y="235451"/>
            <a:ext cx="1339402" cy="996765"/>
          </a:xfrm>
          <a:prstGeom prst="rect">
            <a:avLst/>
          </a:prstGeom>
        </p:spPr>
      </p:pic>
      <p:pic>
        <p:nvPicPr>
          <p:cNvPr id="5" name="Picture 4" descr="The Hundred Decker Bus : Smith, Mike: Amazon.co.uk: Books">
            <a:extLst>
              <a:ext uri="{FF2B5EF4-FFF2-40B4-BE49-F238E27FC236}">
                <a16:creationId xmlns:a16="http://schemas.microsoft.com/office/drawing/2014/main" id="{2D23E068-E7E0-84FE-0D02-046CC612F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074" y="1365952"/>
            <a:ext cx="925011" cy="118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Katie In London : Mayhew, James: Amazon.co.uk: Books">
            <a:extLst>
              <a:ext uri="{FF2B5EF4-FFF2-40B4-BE49-F238E27FC236}">
                <a16:creationId xmlns:a16="http://schemas.microsoft.com/office/drawing/2014/main" id="{9B92EB9E-3E29-C6BC-D474-F505F7A35D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639" y="1401551"/>
            <a:ext cx="1142890" cy="1042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22012B3-BFB2-1192-9F79-C16CAF687640}"/>
              </a:ext>
            </a:extLst>
          </p:cNvPr>
          <p:cNvSpPr txBox="1"/>
          <p:nvPr/>
        </p:nvSpPr>
        <p:spPr>
          <a:xfrm>
            <a:off x="130264" y="6121721"/>
            <a:ext cx="3664706" cy="53707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300"/>
              </a:spcAft>
            </a:pPr>
            <a:r>
              <a:rPr lang="en-GB" sz="1400" b="1" kern="1400" dirty="0">
                <a:solidFill>
                  <a:srgbClr val="000000"/>
                </a:solidFill>
                <a:latin typeface="Calibri" panose="020F0502020204030204" pitchFamily="34" charset="0"/>
              </a:rPr>
              <a:t>PE: </a:t>
            </a:r>
            <a:r>
              <a:rPr lang="en-GB" sz="1100" kern="1400" dirty="0">
                <a:solidFill>
                  <a:srgbClr val="000000"/>
                </a:solidFill>
                <a:latin typeface="Calibri" panose="020F0502020204030204" pitchFamily="34" charset="0"/>
              </a:rPr>
              <a:t>This term we will be improving our ‘Sports Fundamentals’ as well as our ‘Ball Skills’.</a:t>
            </a:r>
            <a:endParaRPr lang="en-GB" sz="1100" kern="1400" dirty="0">
              <a:ln>
                <a:noFill/>
              </a:ln>
              <a:solidFill>
                <a:srgbClr val="04294B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A2A175-CCFA-CC05-E381-35DAFEC94D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422" y="3333244"/>
            <a:ext cx="943107" cy="6001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452B3FD-92DB-EB08-8A69-2602D846CE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721" y="4105007"/>
            <a:ext cx="768808" cy="37226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F2BE976-7AE4-6581-2452-1BE922DD1A6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7351" y="3996559"/>
            <a:ext cx="657619" cy="3836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0378297-D2E0-3E33-D749-E2E48A7F53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9422" y="4964553"/>
            <a:ext cx="786076" cy="7271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D576CE9-8E39-55B9-532A-0CEA7CED24C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19" y="5169129"/>
            <a:ext cx="495369" cy="42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174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1562</TotalTime>
  <Words>532</Words>
  <Application>Microsoft Office PowerPoint</Application>
  <PresentationFormat>A4 Paper (210x297 mm)</PresentationFormat>
  <Paragraphs>54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Calibri Light</vt:lpstr>
      <vt:lpstr>CCW Cursive Writing 4</vt:lpstr>
      <vt:lpstr>Ebrima</vt:lpstr>
      <vt:lpstr>Symbol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Norman</dc:creator>
  <cp:lastModifiedBy>Louise Pearce</cp:lastModifiedBy>
  <cp:revision>10</cp:revision>
  <cp:lastPrinted>2026-09-02T16:04:38Z</cp:lastPrinted>
  <dcterms:created xsi:type="dcterms:W3CDTF">2026-06-10T08:20:27Z</dcterms:created>
  <dcterms:modified xsi:type="dcterms:W3CDTF">2026-09-02T16:04:42Z</dcterms:modified>
</cp:coreProperties>
</file>