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DEFF"/>
    <a:srgbClr val="DDDD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13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036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014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414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945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175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3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69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892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192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490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520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A2D1F-22AB-48AF-8215-61579310A7AD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748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6E2B8A2-026C-F1BD-DF8E-C509A0E08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067" y="20807"/>
            <a:ext cx="9906000" cy="6725226"/>
          </a:xfrm>
          <a:prstGeom prst="rect">
            <a:avLst/>
          </a:prstGeom>
        </p:spPr>
      </p:pic>
      <p:sp>
        <p:nvSpPr>
          <p:cNvPr id="15" name="Text Box 3">
            <a:extLst>
              <a:ext uri="{FF2B5EF4-FFF2-40B4-BE49-F238E27FC236}">
                <a16:creationId xmlns:a16="http://schemas.microsoft.com/office/drawing/2014/main" id="{7B02A89B-FC1D-4B53-BF2D-8B627B75E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449793"/>
            <a:ext cx="8528051" cy="2630488"/>
          </a:xfrm>
          <a:prstGeom prst="rect">
            <a:avLst/>
          </a:prstGeom>
          <a:solidFill>
            <a:srgbClr val="FFFFFF">
              <a:alpha val="45097"/>
            </a:srgbClr>
          </a:solidFill>
          <a:ln w="25400">
            <a:solidFill>
              <a:srgbClr val="063D7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Ebrima" panose="020000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Can we change our future?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Autumn Term 1 2026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890CF7F2-4059-487A-A685-1299A81CD9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6391" y="3559892"/>
            <a:ext cx="3368675" cy="3033713"/>
          </a:xfrm>
          <a:prstGeom prst="rect">
            <a:avLst/>
          </a:prstGeom>
          <a:solidFill>
            <a:srgbClr val="FFC000">
              <a:alpha val="79999"/>
            </a:srgbClr>
          </a:solidFill>
          <a:ln w="25400">
            <a:solidFill>
              <a:srgbClr val="063D7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4294B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English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Song of a Dolphin Boy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400" b="1" dirty="0">
              <a:solidFill>
                <a:srgbClr val="000000"/>
              </a:solidFill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Calibri" panose="020F0502020204030204" pitchFamily="34" charset="0"/>
              </a:rPr>
              <a:t>Inspired by the book, we will write descriptions of the sea, our own endings of a chapter and a non-chronological report about our own sea creature. Finally, we will write a formal letter presenting our opinions on climate change.</a:t>
            </a: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CW Cursive Writing 4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CW Cursive Writing 4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 Box 5">
            <a:extLst>
              <a:ext uri="{FF2B5EF4-FFF2-40B4-BE49-F238E27FC236}">
                <a16:creationId xmlns:a16="http://schemas.microsoft.com/office/drawing/2014/main" id="{CD163AD9-1BA3-4F05-9448-7D553DE538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955" y="3887975"/>
            <a:ext cx="2713037" cy="2332037"/>
          </a:xfrm>
          <a:prstGeom prst="rect">
            <a:avLst/>
          </a:prstGeom>
          <a:solidFill>
            <a:srgbClr val="92D050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4294B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Geography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We will learn about weather patterns around the world and how they are becoming less predictable due to climate change.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effectLst/>
            </a:endParaRPr>
          </a:p>
        </p:txBody>
      </p:sp>
      <p:sp>
        <p:nvSpPr>
          <p:cNvPr id="18" name="Text Box 6">
            <a:extLst>
              <a:ext uri="{FF2B5EF4-FFF2-40B4-BE49-F238E27FC236}">
                <a16:creationId xmlns:a16="http://schemas.microsoft.com/office/drawing/2014/main" id="{8AD8ABB3-7C9A-46BD-B4CA-A80E0C9465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6749" y="4197537"/>
            <a:ext cx="2387600" cy="2022475"/>
          </a:xfrm>
          <a:prstGeom prst="rect">
            <a:avLst/>
          </a:prstGeom>
          <a:solidFill>
            <a:srgbClr val="ECECEC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4294B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Art</a:t>
            </a:r>
            <a:endParaRPr lang="en-US" altLang="en-US" b="1" dirty="0">
              <a:solidFill>
                <a:srgbClr val="04294B"/>
              </a:solidFill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4294B"/>
                </a:solidFill>
                <a:effectLst/>
                <a:cs typeface="Calibri" panose="020F0502020204030204" pitchFamily="34" charset="0"/>
              </a:rPr>
              <a:t>Drawing and Painting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dirty="0">
                <a:solidFill>
                  <a:srgbClr val="04294B"/>
                </a:solidFill>
                <a:cs typeface="Calibri" panose="020F0502020204030204" pitchFamily="34" charset="0"/>
              </a:rPr>
              <a:t>We will explore different drawing techniques and the application of water </a:t>
            </a:r>
            <a:r>
              <a:rPr lang="en-US" altLang="en-US" sz="1400" dirty="0" err="1">
                <a:solidFill>
                  <a:srgbClr val="04294B"/>
                </a:solidFill>
                <a:cs typeface="Calibri" panose="020F0502020204030204" pitchFamily="34" charset="0"/>
              </a:rPr>
              <a:t>colour</a:t>
            </a:r>
            <a:r>
              <a:rPr lang="en-US" altLang="en-US" sz="1400" dirty="0">
                <a:solidFill>
                  <a:srgbClr val="04294B"/>
                </a:solidFill>
                <a:cs typeface="Calibri" panose="020F0502020204030204" pitchFamily="34" charset="0"/>
              </a:rPr>
              <a:t> paints. We will produce a lifelike pencil drawing and a painting of a sea creature.</a:t>
            </a: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CW Cursive Writing 4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CW Cursive Writing 4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id="{AF3C3106-A93E-4B55-8268-3C745C4C13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" name="Rectangle 11">
            <a:extLst>
              <a:ext uri="{FF2B5EF4-FFF2-40B4-BE49-F238E27FC236}">
                <a16:creationId xmlns:a16="http://schemas.microsoft.com/office/drawing/2014/main" id="{ADFFBB43-7D2D-4D4A-B311-BA36F6ACC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" name="AutoShape 2" descr="Composite image of man with VR googles, future technology and buildings">
            <a:extLst>
              <a:ext uri="{FF2B5EF4-FFF2-40B4-BE49-F238E27FC236}">
                <a16:creationId xmlns:a16="http://schemas.microsoft.com/office/drawing/2014/main" id="{09654FB7-A3DA-4293-0EEE-6EEAC909691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392363" y="868363"/>
            <a:ext cx="2713037" cy="271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039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25A71128-B9D4-410C-B9A0-5FEDD6C56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536" y="72473"/>
            <a:ext cx="2177200" cy="667605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0F4CB3F-B098-42DF-8301-0018570D9D08}"/>
              </a:ext>
            </a:extLst>
          </p:cNvPr>
          <p:cNvSpPr txBox="1"/>
          <p:nvPr/>
        </p:nvSpPr>
        <p:spPr>
          <a:xfrm>
            <a:off x="7598537" y="0"/>
            <a:ext cx="2263056" cy="69285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b="1" kern="1400" dirty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Wider learning at home</a:t>
            </a:r>
            <a:endParaRPr lang="en-GB" sz="10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500" kern="1400" dirty="0">
                <a:ln>
                  <a:noFill/>
                </a:ln>
                <a:solidFill>
                  <a:srgbClr val="00B050"/>
                </a:solidFill>
                <a:effectLst/>
                <a:latin typeface="Symbol" panose="05050102010706020507" pitchFamily="18" charset="2"/>
              </a:rPr>
              <a:t>·</a:t>
            </a:r>
            <a:r>
              <a:rPr lang="en-GB" sz="15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sz="1500" kern="1400" dirty="0">
                <a:ln>
                  <a:noFill/>
                </a:ln>
                <a:solidFill>
                  <a:srgbClr val="00B050"/>
                </a:solidFill>
                <a:effectLst/>
                <a:latin typeface="Calibri" panose="020F0502020204030204" pitchFamily="34" charset="0"/>
              </a:rPr>
              <a:t>Have you ever been on a day trip or holiday where you have found an exciting object or animal—write a detailed description of it.</a:t>
            </a: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5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500" kern="1400" dirty="0">
                <a:ln>
                  <a:noFill/>
                </a:ln>
                <a:solidFill>
                  <a:srgbClr val="00B050"/>
                </a:solidFill>
                <a:effectLst/>
                <a:latin typeface="Symbol" panose="05050102010706020507" pitchFamily="18" charset="2"/>
              </a:rPr>
              <a:t>·</a:t>
            </a:r>
            <a:r>
              <a:rPr lang="en-GB" sz="15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sz="1500" kern="1400" dirty="0">
                <a:ln>
                  <a:noFill/>
                </a:ln>
                <a:solidFill>
                  <a:srgbClr val="00B050"/>
                </a:solidFill>
                <a:effectLst/>
                <a:latin typeface="Calibri" panose="020F0502020204030204" pitchFamily="34" charset="0"/>
              </a:rPr>
              <a:t>Learn to spell your name in sign language.</a:t>
            </a: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5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500" kern="1400" dirty="0">
                <a:ln>
                  <a:noFill/>
                </a:ln>
                <a:solidFill>
                  <a:srgbClr val="00B050"/>
                </a:solidFill>
                <a:effectLst/>
                <a:latin typeface="Symbol" panose="05050102010706020507" pitchFamily="18" charset="2"/>
              </a:rPr>
              <a:t>·</a:t>
            </a:r>
            <a:r>
              <a:rPr lang="en-GB" sz="15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sz="1500" kern="1400" dirty="0">
                <a:ln>
                  <a:noFill/>
                </a:ln>
                <a:solidFill>
                  <a:srgbClr val="00B050"/>
                </a:solidFill>
                <a:effectLst/>
                <a:latin typeface="Calibri" panose="020F0502020204030204" pitchFamily="34" charset="0"/>
              </a:rPr>
              <a:t>What 5 things would you take on a desert island with you  and why?</a:t>
            </a: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5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500" kern="1400" dirty="0">
                <a:ln>
                  <a:noFill/>
                </a:ln>
                <a:solidFill>
                  <a:srgbClr val="00B050"/>
                </a:solidFill>
                <a:effectLst/>
                <a:latin typeface="Symbol" panose="05050102010706020507" pitchFamily="18" charset="2"/>
              </a:rPr>
              <a:t>·</a:t>
            </a:r>
            <a:r>
              <a:rPr lang="en-GB" sz="15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sz="1500" kern="1400" dirty="0">
                <a:ln>
                  <a:noFill/>
                </a:ln>
                <a:solidFill>
                  <a:srgbClr val="00B050"/>
                </a:solidFill>
                <a:effectLst/>
                <a:latin typeface="Calibri" panose="020F0502020204030204" pitchFamily="34" charset="0"/>
              </a:rPr>
              <a:t>Write a message to inspire someone.</a:t>
            </a: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5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500" kern="1400" dirty="0">
                <a:ln>
                  <a:noFill/>
                </a:ln>
                <a:solidFill>
                  <a:srgbClr val="00B050"/>
                </a:solidFill>
                <a:effectLst/>
                <a:latin typeface="Symbol" panose="05050102010706020507" pitchFamily="18" charset="2"/>
              </a:rPr>
              <a:t>·</a:t>
            </a:r>
            <a:r>
              <a:rPr lang="en-GB" sz="15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sz="1500" kern="1400" dirty="0">
                <a:ln>
                  <a:noFill/>
                </a:ln>
                <a:solidFill>
                  <a:srgbClr val="00B050"/>
                </a:solidFill>
                <a:effectLst/>
                <a:latin typeface="Calibri" panose="020F0502020204030204" pitchFamily="34" charset="0"/>
              </a:rPr>
              <a:t>Make some top trump cards about the different biomes around the world</a:t>
            </a:r>
            <a:endParaRPr lang="en-GB" sz="15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395209F8-6F14-41D4-80EA-D50C60E222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26" y="1480172"/>
            <a:ext cx="1207115" cy="95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DAA538-AAB2-4F65-8577-E4EECF9281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760" y="242077"/>
            <a:ext cx="1485714" cy="1095238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9509B591-99F5-4579-9901-8ED8CE06A24E}"/>
              </a:ext>
            </a:extLst>
          </p:cNvPr>
          <p:cNvSpPr txBox="1"/>
          <p:nvPr/>
        </p:nvSpPr>
        <p:spPr>
          <a:xfrm>
            <a:off x="1384196" y="1375052"/>
            <a:ext cx="5204421" cy="117083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English: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Texts drivers:  Nelson Mandela—Long Walk to Freedom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There’s a tiger in the garden</a:t>
            </a:r>
            <a:endParaRPr lang="en-GB" sz="11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Inspired by these books, we will write  a report on Nelson Mandela  and a story. 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2A3ED4A-991B-408A-9681-858FDE6717C4}"/>
              </a:ext>
            </a:extLst>
          </p:cNvPr>
          <p:cNvSpPr txBox="1"/>
          <p:nvPr/>
        </p:nvSpPr>
        <p:spPr>
          <a:xfrm>
            <a:off x="130264" y="2624349"/>
            <a:ext cx="7352360" cy="741485"/>
          </a:xfrm>
          <a:prstGeom prst="rect">
            <a:avLst/>
          </a:prstGeom>
          <a:solidFill>
            <a:srgbClr val="DDDDFF"/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Maths: Money/Time/Multiplication and Division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0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Add and  subtract amounts of money to give change , Name features of different shapes, Statistics, consolidate our knowledge of 3, 4, and 8 times table.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EB32169-101C-4535-81E2-B865BA03697D}"/>
              </a:ext>
            </a:extLst>
          </p:cNvPr>
          <p:cNvSpPr txBox="1"/>
          <p:nvPr/>
        </p:nvSpPr>
        <p:spPr>
          <a:xfrm>
            <a:off x="160319" y="3444298"/>
            <a:ext cx="7352360" cy="741485"/>
          </a:xfrm>
          <a:prstGeom prst="rect">
            <a:avLst/>
          </a:prstGeom>
          <a:solidFill>
            <a:srgbClr val="BDDEFF"/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Science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0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Add and  subtract amounts of money to give change , Name features of different shapes, Statistics, consolidate our knowledge of 3, 4, and 8 times table.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22112C-F239-4909-884A-78219F985B9F}"/>
              </a:ext>
            </a:extLst>
          </p:cNvPr>
          <p:cNvSpPr txBox="1"/>
          <p:nvPr/>
        </p:nvSpPr>
        <p:spPr>
          <a:xfrm>
            <a:off x="160320" y="4264247"/>
            <a:ext cx="3664706" cy="77700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G</a:t>
            </a:r>
            <a: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eography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4294B"/>
                </a:solidFill>
                <a:effectLst/>
                <a:latin typeface="Calibri" panose="020F0502020204030204" pitchFamily="34" charset="0"/>
              </a:rPr>
              <a:t>We will be exploring and comparing the different biomes around the world.</a:t>
            </a:r>
            <a:endParaRPr lang="en-GB" sz="11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5658DFC-7ABE-4891-9918-1C3C9DD79FBF}"/>
              </a:ext>
            </a:extLst>
          </p:cNvPr>
          <p:cNvSpPr txBox="1"/>
          <p:nvPr/>
        </p:nvSpPr>
        <p:spPr>
          <a:xfrm>
            <a:off x="3869434" y="4245316"/>
            <a:ext cx="3664706" cy="76059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1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DT</a:t>
            </a:r>
            <a:endParaRPr lang="en-GB" sz="11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Linkages and levers: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Making a moving part for a biome box</a:t>
            </a:r>
          </a:p>
        </p:txBody>
      </p:sp>
      <p:pic>
        <p:nvPicPr>
          <p:cNvPr id="3078" name="Picture 6" descr="There's a Tiger in the Garden : Stewart, Lizzy: Amazon.co.uk ...">
            <a:extLst>
              <a:ext uri="{FF2B5EF4-FFF2-40B4-BE49-F238E27FC236}">
                <a16:creationId xmlns:a16="http://schemas.microsoft.com/office/drawing/2014/main" id="{3B51AD87-C80F-4B56-8DDA-5528DBA66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616" y="1389739"/>
            <a:ext cx="868251" cy="114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DDADA297-2AD2-4624-875A-467069256EC7}"/>
              </a:ext>
            </a:extLst>
          </p:cNvPr>
          <p:cNvSpPr txBox="1"/>
          <p:nvPr/>
        </p:nvSpPr>
        <p:spPr>
          <a:xfrm>
            <a:off x="160319" y="5131791"/>
            <a:ext cx="3664706" cy="85395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RE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4294B"/>
                </a:solidFill>
                <a:effectLst/>
                <a:latin typeface="Calibri" panose="020F0502020204030204" pitchFamily="34" charset="0"/>
              </a:rPr>
              <a:t>Hindu celebration of Raksha Bandhan.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1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3A1427A-D070-49D0-A121-CD1321D74F8B}"/>
              </a:ext>
            </a:extLst>
          </p:cNvPr>
          <p:cNvSpPr txBox="1"/>
          <p:nvPr/>
        </p:nvSpPr>
        <p:spPr>
          <a:xfrm>
            <a:off x="3879427" y="5165541"/>
            <a:ext cx="3664706" cy="72212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1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PE</a:t>
            </a:r>
            <a:endParaRPr lang="en-GB" sz="11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This term we will be developing  athletic skills / rounders/cricket</a:t>
            </a:r>
            <a:r>
              <a:rPr lang="en-GB" sz="1100" kern="1400" dirty="0">
                <a:ln>
                  <a:noFill/>
                </a:ln>
                <a:solidFill>
                  <a:srgbClr val="04294B"/>
                </a:solidFill>
                <a:effectLst/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13A7E45-AF80-43C6-A76B-0BCE85B85D51}"/>
              </a:ext>
            </a:extLst>
          </p:cNvPr>
          <p:cNvSpPr/>
          <p:nvPr/>
        </p:nvSpPr>
        <p:spPr>
          <a:xfrm>
            <a:off x="186076" y="157485"/>
            <a:ext cx="7296548" cy="1172299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200"/>
              </a:spcAft>
            </a:pPr>
            <a:r>
              <a:rPr lang="en-GB" sz="20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Ebrima" panose="02000000000000000000" pitchFamily="2" charset="0"/>
              </a:rPr>
              <a:t>What shapes our world and lives?</a:t>
            </a:r>
            <a:endParaRPr lang="en-GB" sz="20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200"/>
              </a:spcAft>
            </a:pPr>
            <a:r>
              <a:rPr lang="en-GB" sz="20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Ebrima" panose="02000000000000000000" pitchFamily="2" charset="0"/>
              </a:rPr>
              <a:t>Summer Term 2 2026</a:t>
            </a:r>
            <a:endParaRPr lang="en-GB" sz="20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pic>
        <p:nvPicPr>
          <p:cNvPr id="3080" name="Picture 8" descr="Geography Clipart-biome animal ecosystem clipart 2">
            <a:extLst>
              <a:ext uri="{FF2B5EF4-FFF2-40B4-BE49-F238E27FC236}">
                <a16:creationId xmlns:a16="http://schemas.microsoft.com/office/drawing/2014/main" id="{6F10DBD8-D9A2-456A-971B-1FC213EE2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714" y="242077"/>
            <a:ext cx="1070482" cy="107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174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1498</TotalTime>
  <Words>369</Words>
  <Application>Microsoft Office PowerPoint</Application>
  <PresentationFormat>A4 Paper (210x297 mm)</PresentationFormat>
  <Paragraphs>50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CCW Cursive Writing 4</vt:lpstr>
      <vt:lpstr>Ebrima</vt:lpstr>
      <vt:lpstr>Symbol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Norman</dc:creator>
  <cp:lastModifiedBy>Joely Dowling</cp:lastModifiedBy>
  <cp:revision>8</cp:revision>
  <dcterms:created xsi:type="dcterms:W3CDTF">2026-06-10T08:20:27Z</dcterms:created>
  <dcterms:modified xsi:type="dcterms:W3CDTF">2026-09-01T13:56:22Z</dcterms:modified>
</cp:coreProperties>
</file>