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DEFF"/>
    <a:srgbClr val="DDDD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036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014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414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945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175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13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69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892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192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490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520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A2D1F-22AB-48AF-8215-61579310A7AD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748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zmB0GoEKkA&amp;list=RDpzmB0GoEKkA&amp;start_radio=1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2A87DA0-F965-DD1F-AAC3-10061D14C6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651" y="149148"/>
            <a:ext cx="9414440" cy="657945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5" name="Text Box 3">
            <a:extLst>
              <a:ext uri="{FF2B5EF4-FFF2-40B4-BE49-F238E27FC236}">
                <a16:creationId xmlns:a16="http://schemas.microsoft.com/office/drawing/2014/main" id="{7B02A89B-FC1D-4B53-BF2D-8B627B75E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449793"/>
            <a:ext cx="8528051" cy="2198843"/>
          </a:xfrm>
          <a:prstGeom prst="rect">
            <a:avLst/>
          </a:prstGeom>
          <a:solidFill>
            <a:srgbClr val="FFFFFF">
              <a:alpha val="45097"/>
            </a:srgbClr>
          </a:solidFill>
          <a:ln w="25400">
            <a:solidFill>
              <a:srgbClr val="063D7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All About Me!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Pumpkins &amp; Sunflowers </a:t>
            </a: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dirty="0">
                <a:solidFill>
                  <a:srgbClr val="000000"/>
                </a:solidFill>
                <a:cs typeface="Calibri" panose="020F0502020204030204" pitchFamily="34" charset="0"/>
              </a:rPr>
              <a:t>Autumn Term 1 2026</a:t>
            </a: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890CF7F2-4059-487A-A685-1299A81CD9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5243" y="3045052"/>
            <a:ext cx="3368675" cy="2656088"/>
          </a:xfrm>
          <a:prstGeom prst="rect">
            <a:avLst/>
          </a:prstGeom>
          <a:solidFill>
            <a:srgbClr val="FFC000">
              <a:alpha val="79999"/>
            </a:srgbClr>
          </a:solidFill>
          <a:ln w="25400">
            <a:solidFill>
              <a:srgbClr val="063D7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CW Cursive Writing 4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CW Cursive Writing 4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 Box 5">
            <a:extLst>
              <a:ext uri="{FF2B5EF4-FFF2-40B4-BE49-F238E27FC236}">
                <a16:creationId xmlns:a16="http://schemas.microsoft.com/office/drawing/2014/main" id="{CD163AD9-1BA3-4F05-9448-7D553DE538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9047" y="3222057"/>
            <a:ext cx="2713037" cy="1063586"/>
          </a:xfrm>
          <a:prstGeom prst="rect">
            <a:avLst/>
          </a:prstGeom>
          <a:solidFill>
            <a:srgbClr val="92D050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b="1" u="sng" dirty="0" err="1">
                <a:solidFill>
                  <a:srgbClr val="04294B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Maths</a:t>
            </a:r>
            <a:r>
              <a:rPr kumimoji="0" lang="en-US" altLang="en-US" sz="1400" b="0" i="0" u="sng" strike="noStrike" cap="none" normalizeH="0" baseline="0" dirty="0">
                <a:ln>
                  <a:noFill/>
                </a:ln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US" altLang="en-US" sz="1400" u="sng" dirty="0"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400" dirty="0">
                <a:solidFill>
                  <a:srgbClr val="04294B"/>
                </a:solidFill>
                <a:cs typeface="Calibri" panose="020F0502020204030204" pitchFamily="34" charset="0"/>
              </a:rPr>
              <a:t>Matching, sorting and comparing amounts</a:t>
            </a:r>
          </a:p>
        </p:txBody>
      </p:sp>
      <p:sp>
        <p:nvSpPr>
          <p:cNvPr id="19" name="Rectangle 6">
            <a:extLst>
              <a:ext uri="{FF2B5EF4-FFF2-40B4-BE49-F238E27FC236}">
                <a16:creationId xmlns:a16="http://schemas.microsoft.com/office/drawing/2014/main" id="{AF3C3106-A93E-4B55-8268-3C745C4C13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0" name="Rectangle 11">
            <a:extLst>
              <a:ext uri="{FF2B5EF4-FFF2-40B4-BE49-F238E27FC236}">
                <a16:creationId xmlns:a16="http://schemas.microsoft.com/office/drawing/2014/main" id="{ADFFBB43-7D2D-4D4A-B311-BA36F6ACCF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A0E6BD5B-DE68-DC66-4738-10AE8BAA84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9047" y="4434791"/>
            <a:ext cx="2713037" cy="1063586"/>
          </a:xfrm>
          <a:prstGeom prst="rect">
            <a:avLst/>
          </a:prstGeom>
          <a:solidFill>
            <a:srgbClr val="92D050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sng" strike="noStrike" cap="none" normalizeH="0" baseline="0" dirty="0">
                <a:ln>
                  <a:noFill/>
                </a:ln>
                <a:solidFill>
                  <a:srgbClr val="04294B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English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dirty="0">
                <a:solidFill>
                  <a:srgbClr val="04294B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Pre writing skills, name writing and mark making.</a:t>
            </a:r>
            <a:endParaRPr kumimoji="0" lang="en-US" altLang="en-US" sz="1400" i="0" u="none" strike="noStrike" cap="none" normalizeH="0" baseline="0" dirty="0">
              <a:ln>
                <a:noFill/>
              </a:ln>
              <a:solidFill>
                <a:srgbClr val="04294B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400" b="1" dirty="0">
              <a:solidFill>
                <a:srgbClr val="04294B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effectLst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CFCAC1-6CFE-435C-F95C-D8D30F24C4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1710" y="3205355"/>
            <a:ext cx="1401290" cy="116774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DAA632F-CC41-81DB-6480-1258B98BA2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0328" y="3205354"/>
            <a:ext cx="1426261" cy="116774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BCC1545-47C7-16DF-F084-6582CF3119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1710" y="4488372"/>
            <a:ext cx="1401290" cy="109749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5A0244B-1149-985C-C103-F09F534679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66159" y="4488372"/>
            <a:ext cx="1573225" cy="1097492"/>
          </a:xfrm>
          <a:prstGeom prst="rect">
            <a:avLst/>
          </a:prstGeom>
        </p:spPr>
      </p:pic>
      <p:sp>
        <p:nvSpPr>
          <p:cNvPr id="21" name="Text Box 5">
            <a:extLst>
              <a:ext uri="{FF2B5EF4-FFF2-40B4-BE49-F238E27FC236}">
                <a16:creationId xmlns:a16="http://schemas.microsoft.com/office/drawing/2014/main" id="{6948C8F4-E831-48BF-1C10-DCF45F3182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0385" y="3158023"/>
            <a:ext cx="2713037" cy="741683"/>
          </a:xfrm>
          <a:prstGeom prst="rect">
            <a:avLst/>
          </a:prstGeom>
          <a:solidFill>
            <a:srgbClr val="92D050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b="1" u="sng" dirty="0">
                <a:solidFill>
                  <a:srgbClr val="04294B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Starting School – Following Rules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dirty="0">
                <a:solidFill>
                  <a:srgbClr val="04294B"/>
                </a:solidFill>
                <a:cs typeface="Calibri" panose="020F0502020204030204" pitchFamily="34" charset="0"/>
              </a:rPr>
              <a:t>I can listen carefully and understand the purpose of having rules.</a:t>
            </a:r>
          </a:p>
        </p:txBody>
      </p:sp>
      <p:sp>
        <p:nvSpPr>
          <p:cNvPr id="22" name="Text Box 5">
            <a:extLst>
              <a:ext uri="{FF2B5EF4-FFF2-40B4-BE49-F238E27FC236}">
                <a16:creationId xmlns:a16="http://schemas.microsoft.com/office/drawing/2014/main" id="{5BE61671-3F11-C928-A0B4-A618A21B2F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1312" y="4042459"/>
            <a:ext cx="2713037" cy="891826"/>
          </a:xfrm>
          <a:prstGeom prst="rect">
            <a:avLst/>
          </a:prstGeom>
          <a:solidFill>
            <a:srgbClr val="92D050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b="1" u="sng" dirty="0">
                <a:solidFill>
                  <a:srgbClr val="04294B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My Home and Family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dirty="0">
                <a:solidFill>
                  <a:srgbClr val="04294B"/>
                </a:solidFill>
                <a:cs typeface="Calibri" panose="020F0502020204030204" pitchFamily="34" charset="0"/>
              </a:rPr>
              <a:t>I can visually represent my family and understand that all families are different.</a:t>
            </a:r>
          </a:p>
        </p:txBody>
      </p:sp>
      <p:sp>
        <p:nvSpPr>
          <p:cNvPr id="23" name="Text Box 5">
            <a:extLst>
              <a:ext uri="{FF2B5EF4-FFF2-40B4-BE49-F238E27FC236}">
                <a16:creationId xmlns:a16="http://schemas.microsoft.com/office/drawing/2014/main" id="{50F909B0-C5B5-E9BF-B70F-2070FEA106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0385" y="5001077"/>
            <a:ext cx="2713037" cy="891826"/>
          </a:xfrm>
          <a:prstGeom prst="rect">
            <a:avLst/>
          </a:prstGeom>
          <a:solidFill>
            <a:srgbClr val="92D050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b="1" u="sng" dirty="0">
                <a:solidFill>
                  <a:srgbClr val="04294B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Wider Learning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400" dirty="0">
                <a:solidFill>
                  <a:srgbClr val="04294B"/>
                </a:solidFill>
                <a:cs typeface="Calibri" panose="020F0502020204030204" pitchFamily="34" charset="0"/>
              </a:rPr>
              <a:t>Tour of the school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400" dirty="0">
                <a:solidFill>
                  <a:srgbClr val="04294B"/>
                </a:solidFill>
                <a:cs typeface="Calibri" panose="020F0502020204030204" pitchFamily="34" charset="0"/>
              </a:rPr>
              <a:t>School disco to fundraise for the school. </a:t>
            </a:r>
          </a:p>
        </p:txBody>
      </p:sp>
    </p:spTree>
    <p:extLst>
      <p:ext uri="{BB962C8B-B14F-4D97-AF65-F5344CB8AC3E}">
        <p14:creationId xmlns:p14="http://schemas.microsoft.com/office/powerpoint/2010/main" val="691039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25A71128-B9D4-410C-B9A0-5FEDD6C56A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536" y="72473"/>
            <a:ext cx="2177200" cy="6676057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0F4CB3F-B098-42DF-8301-0018570D9D08}"/>
              </a:ext>
            </a:extLst>
          </p:cNvPr>
          <p:cNvSpPr txBox="1"/>
          <p:nvPr/>
        </p:nvSpPr>
        <p:spPr>
          <a:xfrm>
            <a:off x="7598537" y="0"/>
            <a:ext cx="2263056" cy="66498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b="1" kern="1400" dirty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</a:rPr>
              <a:t>Wider learning at home</a:t>
            </a:r>
            <a:endParaRPr lang="en-GB" sz="10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R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500" kern="1400" dirty="0">
                <a:ln>
                  <a:noFill/>
                </a:ln>
                <a:solidFill>
                  <a:srgbClr val="00B050"/>
                </a:solidFill>
                <a:effectLst/>
                <a:latin typeface="Symbol" panose="05050102010706020507" pitchFamily="18" charset="2"/>
              </a:rPr>
              <a:t>·</a:t>
            </a:r>
            <a:r>
              <a:rPr lang="en-GB" sz="15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en-GB" sz="1500" kern="1400" dirty="0">
                <a:solidFill>
                  <a:srgbClr val="000000"/>
                </a:solidFill>
                <a:latin typeface="Calibri" panose="020F0502020204030204" pitchFamily="34" charset="0"/>
              </a:rPr>
              <a:t>You could make a family tree with your child to bring into school and share. </a:t>
            </a:r>
            <a:r>
              <a:rPr lang="en-GB" sz="11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pPr marR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1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285750" marR="0" indent="-28575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GB" sz="1400" kern="1400" dirty="0">
                <a:solidFill>
                  <a:srgbClr val="000000"/>
                </a:solidFill>
                <a:latin typeface="Calibri" panose="020F0502020204030204" pitchFamily="34" charset="0"/>
              </a:rPr>
              <a:t>Bring into school a picture of you (child) as a baby.</a:t>
            </a:r>
          </a:p>
          <a:p>
            <a:pPr marR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400" kern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R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400" kern="1400" dirty="0">
                <a:solidFill>
                  <a:srgbClr val="000000"/>
                </a:solidFill>
                <a:latin typeface="Calibri" panose="020F0502020204030204" pitchFamily="34" charset="0"/>
                <a:hlinkClick r:id="rId3"/>
              </a:rPr>
              <a:t>https://www.youtube.com/watch?v=pzmB0GoEKkA&amp;list=RDpzmB0GoEKkA&amp;start_radio=1</a:t>
            </a:r>
            <a:endParaRPr lang="en-GB" sz="1400" kern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R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400" kern="1400" dirty="0">
                <a:solidFill>
                  <a:srgbClr val="000000"/>
                </a:solidFill>
                <a:latin typeface="Calibri" panose="020F0502020204030204" pitchFamily="34" charset="0"/>
              </a:rPr>
              <a:t>Practise your number formation </a:t>
            </a:r>
          </a:p>
          <a:p>
            <a:pPr marR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400" kern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R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400" kern="1400" dirty="0">
                <a:solidFill>
                  <a:srgbClr val="000000"/>
                </a:solidFill>
                <a:latin typeface="Calibri" panose="020F0502020204030204" pitchFamily="34" charset="0"/>
              </a:rPr>
              <a:t>Practise writing your name on your home template. </a:t>
            </a:r>
          </a:p>
          <a:p>
            <a:pPr marR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400" kern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R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400" kern="14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509B591-99F5-4579-9901-8ED8CE06A24E}"/>
              </a:ext>
            </a:extLst>
          </p:cNvPr>
          <p:cNvSpPr txBox="1"/>
          <p:nvPr/>
        </p:nvSpPr>
        <p:spPr>
          <a:xfrm>
            <a:off x="1410075" y="1352006"/>
            <a:ext cx="5204421" cy="122584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400" b="1" u="sng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English:</a:t>
            </a:r>
          </a:p>
          <a:p>
            <a:pPr marL="0" marR="0" indent="0" algn="ctr">
              <a:spcBef>
                <a:spcPts val="0"/>
              </a:spcBef>
              <a:spcAft>
                <a:spcPts val="600"/>
              </a:spcAft>
            </a:pPr>
            <a:r>
              <a:rPr lang="en-GB" sz="14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Learning to Write our names</a:t>
            </a:r>
          </a:p>
          <a:p>
            <a:pPr marL="0" marR="0" indent="0" algn="ctr">
              <a:spcBef>
                <a:spcPts val="0"/>
              </a:spcBef>
              <a:spcAft>
                <a:spcPts val="600"/>
              </a:spcAft>
            </a:pPr>
            <a:r>
              <a:rPr lang="en-GB" sz="14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Mark making </a:t>
            </a:r>
          </a:p>
          <a:p>
            <a:pPr marL="0" marR="0" indent="0" algn="ctr">
              <a:spcBef>
                <a:spcPts val="0"/>
              </a:spcBef>
              <a:spcAft>
                <a:spcPts val="600"/>
              </a:spcAft>
            </a:pPr>
            <a:r>
              <a:rPr lang="en-GB" sz="14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Pre writing skills </a:t>
            </a:r>
            <a:endParaRPr lang="en-GB" sz="1400" b="1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2A3ED4A-991B-408A-9681-858FDE6717C4}"/>
              </a:ext>
            </a:extLst>
          </p:cNvPr>
          <p:cNvSpPr txBox="1"/>
          <p:nvPr/>
        </p:nvSpPr>
        <p:spPr>
          <a:xfrm>
            <a:off x="130264" y="2624349"/>
            <a:ext cx="7352360" cy="853182"/>
          </a:xfrm>
          <a:prstGeom prst="rect">
            <a:avLst/>
          </a:prstGeom>
          <a:solidFill>
            <a:srgbClr val="DDDDFF"/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b="1" u="sng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Maths: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Matching, sorting and comparing amounts  </a:t>
            </a:r>
            <a:endParaRPr lang="en-GB" sz="1400" b="1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endParaRPr lang="en-GB" sz="10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EB32169-101C-4535-81E2-B865BA03697D}"/>
              </a:ext>
            </a:extLst>
          </p:cNvPr>
          <p:cNvSpPr txBox="1"/>
          <p:nvPr/>
        </p:nvSpPr>
        <p:spPr>
          <a:xfrm>
            <a:off x="160319" y="3444298"/>
            <a:ext cx="7352360" cy="626838"/>
          </a:xfrm>
          <a:prstGeom prst="rect">
            <a:avLst/>
          </a:prstGeom>
          <a:solidFill>
            <a:srgbClr val="BDDEFF"/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b="1" u="sng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Wider learning: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School disco to raise funds for the school</a:t>
            </a:r>
            <a:endParaRPr lang="en-GB" sz="14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22112C-F239-4909-884A-78219F985B9F}"/>
              </a:ext>
            </a:extLst>
          </p:cNvPr>
          <p:cNvSpPr txBox="1"/>
          <p:nvPr/>
        </p:nvSpPr>
        <p:spPr>
          <a:xfrm>
            <a:off x="118871" y="4228901"/>
            <a:ext cx="3664706" cy="146206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b="1" u="sng" kern="1400" dirty="0">
                <a:solidFill>
                  <a:srgbClr val="000000"/>
                </a:solidFill>
                <a:latin typeface="Calibri" panose="020F0502020204030204" pitchFamily="34" charset="0"/>
              </a:rPr>
              <a:t>Stories</a:t>
            </a:r>
            <a:r>
              <a:rPr lang="en-GB" sz="14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endParaRPr lang="en-GB" sz="14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000" kern="1400" dirty="0">
                <a:ln>
                  <a:noFill/>
                </a:ln>
                <a:solidFill>
                  <a:srgbClr val="04294B"/>
                </a:solidFill>
                <a:effectLst/>
                <a:latin typeface="Calibri" panose="020F0502020204030204" pitchFamily="34" charset="0"/>
              </a:rPr>
              <a:t>We will be sharing stories about starting school, emotions and things we enjoy doing. </a:t>
            </a:r>
            <a:endParaRPr lang="en-GB" sz="20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5658DFC-7ABE-4891-9918-1C3C9DD79FBF}"/>
              </a:ext>
            </a:extLst>
          </p:cNvPr>
          <p:cNvSpPr txBox="1"/>
          <p:nvPr/>
        </p:nvSpPr>
        <p:spPr>
          <a:xfrm>
            <a:off x="3843600" y="4250921"/>
            <a:ext cx="3664706" cy="146206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b="1" u="sng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PSHE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2000" kern="1400" dirty="0">
                <a:solidFill>
                  <a:srgbClr val="000000"/>
                </a:solidFill>
                <a:latin typeface="Calibri" panose="020F0502020204030204" pitchFamily="34" charset="0"/>
              </a:rPr>
              <a:t>Learning about families and having an understanding that all families are different.</a:t>
            </a:r>
            <a:endParaRPr lang="en-GB" sz="20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13A7E45-AF80-43C6-A76B-0BCE85B85D51}"/>
              </a:ext>
            </a:extLst>
          </p:cNvPr>
          <p:cNvSpPr/>
          <p:nvPr/>
        </p:nvSpPr>
        <p:spPr>
          <a:xfrm>
            <a:off x="195326" y="106645"/>
            <a:ext cx="7296548" cy="1172299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>
              <a:spcBef>
                <a:spcPts val="0"/>
              </a:spcBef>
              <a:spcAft>
                <a:spcPts val="200"/>
              </a:spcAft>
            </a:pPr>
            <a:r>
              <a:rPr lang="en-GB" b="1" kern="1400" dirty="0">
                <a:ln>
                  <a:noFill/>
                </a:ln>
                <a:solidFill>
                  <a:srgbClr val="000000"/>
                </a:solidFill>
                <a:effectLst/>
                <a:latin typeface="Ebrima" panose="02000000000000000000" pitchFamily="2" charset="0"/>
              </a:rPr>
              <a:t>All About Me!</a:t>
            </a:r>
          </a:p>
          <a:p>
            <a:pPr marL="0" marR="0" indent="0" algn="ctr">
              <a:spcBef>
                <a:spcPts val="0"/>
              </a:spcBef>
              <a:spcAft>
                <a:spcPts val="200"/>
              </a:spcAft>
            </a:pPr>
            <a:r>
              <a:rPr lang="en-GB" b="1" kern="1400" dirty="0">
                <a:solidFill>
                  <a:srgbClr val="000000"/>
                </a:solidFill>
                <a:latin typeface="Ebrima" panose="02000000000000000000" pitchFamily="2" charset="0"/>
              </a:rPr>
              <a:t>Pumpkins and Sunflowers</a:t>
            </a:r>
            <a:endParaRPr lang="en-GB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spcBef>
                <a:spcPts val="0"/>
              </a:spcBef>
              <a:spcAft>
                <a:spcPts val="200"/>
              </a:spcAft>
            </a:pPr>
            <a:r>
              <a:rPr lang="en-GB" b="1" kern="1400" dirty="0">
                <a:ln>
                  <a:noFill/>
                </a:ln>
                <a:solidFill>
                  <a:srgbClr val="000000"/>
                </a:solidFill>
                <a:effectLst/>
                <a:latin typeface="Ebrima" panose="02000000000000000000" pitchFamily="2" charset="0"/>
              </a:rPr>
              <a:t>Autumn Term 1 </a:t>
            </a:r>
            <a:endParaRPr lang="en-GB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637A791-0758-A2AD-BC75-88C3E36F4F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264" y="1357408"/>
            <a:ext cx="1401290" cy="116774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F5BCBF0-A4D9-E818-4269-D17EB049C2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1236" y="1352006"/>
            <a:ext cx="1572904" cy="1178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1747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1524</TotalTime>
  <Words>227</Words>
  <Application>Microsoft Office PowerPoint</Application>
  <PresentationFormat>A4 Paper (210x297 mm)</PresentationFormat>
  <Paragraphs>47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Arial</vt:lpstr>
      <vt:lpstr>Calibri</vt:lpstr>
      <vt:lpstr>Calibri Light</vt:lpstr>
      <vt:lpstr>CCW Cursive Writing 4</vt:lpstr>
      <vt:lpstr>Courier New</vt:lpstr>
      <vt:lpstr>Ebrima</vt:lpstr>
      <vt:lpstr>Symbol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Norman</dc:creator>
  <cp:lastModifiedBy>Sasha Halewood-Dodd</cp:lastModifiedBy>
  <cp:revision>9</cp:revision>
  <dcterms:created xsi:type="dcterms:W3CDTF">2026-06-10T08:20:27Z</dcterms:created>
  <dcterms:modified xsi:type="dcterms:W3CDTF">2026-09-09T15:54:03Z</dcterms:modified>
</cp:coreProperties>
</file>